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64442" y="1579615"/>
            <a:ext cx="1668145" cy="3892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19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3" Type="http://schemas.openxmlformats.org/officeDocument/2006/relationships/image" Target="../media/image26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pn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pn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pn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6" Type="http://schemas.openxmlformats.org/officeDocument/2006/relationships/image" Target="../media/image37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3915" y="7400542"/>
            <a:ext cx="162223" cy="183184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099793" y="7397849"/>
            <a:ext cx="309245" cy="199390"/>
          </a:xfrm>
          <a:custGeom>
            <a:avLst/>
            <a:gdLst/>
            <a:ahLst/>
            <a:cxnLst/>
            <a:rect l="l" t="t" r="r" b="b"/>
            <a:pathLst>
              <a:path w="309245" h="199390">
                <a:moveTo>
                  <a:pt x="275326" y="3"/>
                </a:moveTo>
                <a:lnTo>
                  <a:pt x="33750" y="3"/>
                </a:lnTo>
                <a:lnTo>
                  <a:pt x="11249" y="34188"/>
                </a:lnTo>
                <a:lnTo>
                  <a:pt x="-1" y="76761"/>
                </a:lnTo>
                <a:lnTo>
                  <a:pt x="-1" y="122130"/>
                </a:lnTo>
                <a:lnTo>
                  <a:pt x="11249" y="164703"/>
                </a:lnTo>
                <a:lnTo>
                  <a:pt x="33750" y="198888"/>
                </a:lnTo>
                <a:lnTo>
                  <a:pt x="275326" y="198888"/>
                </a:lnTo>
                <a:lnTo>
                  <a:pt x="297827" y="164703"/>
                </a:lnTo>
                <a:lnTo>
                  <a:pt x="309078" y="122130"/>
                </a:lnTo>
                <a:lnTo>
                  <a:pt x="309078" y="76761"/>
                </a:lnTo>
                <a:lnTo>
                  <a:pt x="297827" y="34188"/>
                </a:lnTo>
                <a:lnTo>
                  <a:pt x="275326" y="3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53426" y="7397849"/>
            <a:ext cx="161036" cy="198888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2016441" y="7002001"/>
            <a:ext cx="4265295" cy="187960"/>
          </a:xfrm>
          <a:custGeom>
            <a:avLst/>
            <a:gdLst/>
            <a:ahLst/>
            <a:cxnLst/>
            <a:rect l="l" t="t" r="r" b="b"/>
            <a:pathLst>
              <a:path w="4265295" h="187959">
                <a:moveTo>
                  <a:pt x="4231989" y="-4"/>
                </a:moveTo>
                <a:lnTo>
                  <a:pt x="33162" y="-4"/>
                </a:lnTo>
                <a:lnTo>
                  <a:pt x="8290" y="41744"/>
                </a:lnTo>
                <a:lnTo>
                  <a:pt x="0" y="93795"/>
                </a:lnTo>
                <a:lnTo>
                  <a:pt x="8290" y="145846"/>
                </a:lnTo>
                <a:lnTo>
                  <a:pt x="33162" y="187595"/>
                </a:lnTo>
                <a:lnTo>
                  <a:pt x="4231989" y="187595"/>
                </a:lnTo>
                <a:lnTo>
                  <a:pt x="4256860" y="145846"/>
                </a:lnTo>
                <a:lnTo>
                  <a:pt x="4265151" y="93795"/>
                </a:lnTo>
                <a:lnTo>
                  <a:pt x="4256860" y="41744"/>
                </a:lnTo>
                <a:lnTo>
                  <a:pt x="4231989" y="-4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/>
          <p:cNvGrpSpPr/>
          <p:nvPr/>
        </p:nvGrpSpPr>
        <p:grpSpPr>
          <a:xfrm>
            <a:off x="6266254" y="6986989"/>
            <a:ext cx="252729" cy="207645"/>
            <a:chOff x="6266254" y="6986989"/>
            <a:chExt cx="252729" cy="207645"/>
          </a:xfrm>
        </p:grpSpPr>
        <p:sp>
          <p:nvSpPr>
            <p:cNvPr id="7" name="object 7"/>
            <p:cNvSpPr/>
            <p:nvPr/>
          </p:nvSpPr>
          <p:spPr>
            <a:xfrm>
              <a:off x="6355536" y="6989791"/>
              <a:ext cx="163830" cy="191135"/>
            </a:xfrm>
            <a:custGeom>
              <a:avLst/>
              <a:gdLst/>
              <a:ahLst/>
              <a:cxnLst/>
              <a:rect l="l" t="t" r="r" b="b"/>
              <a:pathLst>
                <a:path w="163829" h="191134">
                  <a:moveTo>
                    <a:pt x="152506" y="-4"/>
                  </a:moveTo>
                  <a:lnTo>
                    <a:pt x="73107" y="-4"/>
                  </a:lnTo>
                  <a:lnTo>
                    <a:pt x="40837" y="25731"/>
                  </a:lnTo>
                  <a:lnTo>
                    <a:pt x="16729" y="63030"/>
                  </a:lnTo>
                  <a:lnTo>
                    <a:pt x="2533" y="106530"/>
                  </a:lnTo>
                  <a:lnTo>
                    <a:pt x="0" y="150869"/>
                  </a:lnTo>
                  <a:lnTo>
                    <a:pt x="10877" y="190686"/>
                  </a:lnTo>
                  <a:lnTo>
                    <a:pt x="90277" y="190686"/>
                  </a:lnTo>
                  <a:lnTo>
                    <a:pt x="122547" y="164950"/>
                  </a:lnTo>
                  <a:lnTo>
                    <a:pt x="146654" y="127651"/>
                  </a:lnTo>
                  <a:lnTo>
                    <a:pt x="160850" y="84151"/>
                  </a:lnTo>
                  <a:lnTo>
                    <a:pt x="163384" y="39812"/>
                  </a:lnTo>
                  <a:lnTo>
                    <a:pt x="152506" y="-4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266254" y="6986989"/>
              <a:ext cx="146685" cy="207645"/>
            </a:xfrm>
            <a:custGeom>
              <a:avLst/>
              <a:gdLst/>
              <a:ahLst/>
              <a:cxnLst/>
              <a:rect l="l" t="t" r="r" b="b"/>
              <a:pathLst>
                <a:path w="146685" h="207645">
                  <a:moveTo>
                    <a:pt x="111334" y="-4"/>
                  </a:moveTo>
                  <a:lnTo>
                    <a:pt x="35134" y="-4"/>
                  </a:lnTo>
                  <a:lnTo>
                    <a:pt x="11711" y="35581"/>
                  </a:lnTo>
                  <a:lnTo>
                    <a:pt x="0" y="79899"/>
                  </a:lnTo>
                  <a:lnTo>
                    <a:pt x="0" y="127128"/>
                  </a:lnTo>
                  <a:lnTo>
                    <a:pt x="11711" y="171447"/>
                  </a:lnTo>
                  <a:lnTo>
                    <a:pt x="35134" y="207032"/>
                  </a:lnTo>
                  <a:lnTo>
                    <a:pt x="111334" y="207032"/>
                  </a:lnTo>
                  <a:lnTo>
                    <a:pt x="134758" y="171447"/>
                  </a:lnTo>
                  <a:lnTo>
                    <a:pt x="146469" y="127128"/>
                  </a:lnTo>
                  <a:lnTo>
                    <a:pt x="146469" y="79899"/>
                  </a:lnTo>
                  <a:lnTo>
                    <a:pt x="134758" y="35581"/>
                  </a:lnTo>
                  <a:lnTo>
                    <a:pt x="111334" y="-4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0287" y="850393"/>
              <a:ext cx="4640579" cy="47396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901700" y="900176"/>
            <a:ext cx="5934075" cy="16173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4-4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 </a:t>
            </a:r>
            <a:r>
              <a:rPr dirty="0" sz="1600" b="1">
                <a:latin typeface="Calibri"/>
                <a:cs typeface="Calibri"/>
              </a:rPr>
              <a:t>Double</a:t>
            </a:r>
            <a:r>
              <a:rPr dirty="0" sz="1600" spc="-5" b="1">
                <a:latin typeface="Calibri"/>
                <a:cs typeface="Calibri"/>
              </a:rPr>
              <a:t> Integrals in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b="1">
                <a:latin typeface="Calibri"/>
                <a:cs typeface="Calibri"/>
              </a:rPr>
              <a:t>Polar</a:t>
            </a:r>
            <a:r>
              <a:rPr dirty="0" sz="1600" spc="-5" b="1">
                <a:latin typeface="Calibri"/>
                <a:cs typeface="Calibri"/>
              </a:rPr>
              <a:t> Coordinates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Calibri"/>
              <a:cs typeface="Calibri"/>
            </a:endParaRPr>
          </a:p>
          <a:p>
            <a:pPr marL="12700" marR="5080">
              <a:lnSpc>
                <a:spcPct val="109800"/>
              </a:lnSpc>
            </a:pP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few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 we’ve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described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simple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 section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much</a:t>
            </a:r>
            <a:r>
              <a:rPr dirty="0" sz="1100">
                <a:latin typeface="Calibri"/>
                <a:cs typeface="Calibri"/>
              </a:rPr>
              <a:t> easier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describe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 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instance,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might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disk,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ring,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ring.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-5">
                <a:latin typeface="Calibri"/>
                <a:cs typeface="Calibri"/>
              </a:rPr>
              <a:t> cases,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somewhat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cumbersome.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instance,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suppose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wanted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integral,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08047" y="2608798"/>
            <a:ext cx="906144" cy="479425"/>
          </a:xfrm>
          <a:prstGeom prst="rect">
            <a:avLst/>
          </a:prstGeom>
        </p:spPr>
        <p:txBody>
          <a:bodyPr wrap="square" lIns="0" tIns="654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515"/>
              </a:spcBef>
            </a:pPr>
            <a:r>
              <a:rPr dirty="0" baseline="-10802" sz="2700" spc="-67">
                <a:latin typeface="Symbol"/>
                <a:cs typeface="Symbol"/>
              </a:rPr>
              <a:t>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</a:t>
            </a:r>
            <a:r>
              <a:rPr dirty="0" baseline="4629" sz="1800" spc="-60" i="1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endParaRPr baseline="4629" sz="1800">
              <a:latin typeface="Times New Roman"/>
              <a:cs typeface="Times New Roman"/>
            </a:endParaRPr>
          </a:p>
          <a:p>
            <a:pPr marL="66675">
              <a:lnSpc>
                <a:spcPct val="100000"/>
              </a:lnSpc>
              <a:spcBef>
                <a:spcPts val="155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01407" y="2725129"/>
            <a:ext cx="149034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disk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radius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043227" y="3886310"/>
            <a:ext cx="457200" cy="184785"/>
            <a:chOff x="3043227" y="3886310"/>
            <a:chExt cx="457200" cy="184785"/>
          </a:xfrm>
        </p:grpSpPr>
        <p:sp>
          <p:nvSpPr>
            <p:cNvPr id="16" name="object 16"/>
            <p:cNvSpPr/>
            <p:nvPr/>
          </p:nvSpPr>
          <p:spPr>
            <a:xfrm>
              <a:off x="3044414" y="4002309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60">
                  <a:moveTo>
                    <a:pt x="0" y="9600"/>
                  </a:moveTo>
                  <a:lnTo>
                    <a:pt x="1543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059852" y="4002310"/>
              <a:ext cx="36830" cy="68580"/>
            </a:xfrm>
            <a:custGeom>
              <a:avLst/>
              <a:gdLst/>
              <a:ahLst/>
              <a:cxnLst/>
              <a:rect l="l" t="t" r="r" b="b"/>
              <a:pathLst>
                <a:path w="36830" h="68579">
                  <a:moveTo>
                    <a:pt x="0" y="0"/>
                  </a:moveTo>
                  <a:lnTo>
                    <a:pt x="36813" y="6840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096665" y="3889908"/>
              <a:ext cx="40640" cy="180975"/>
            </a:xfrm>
            <a:custGeom>
              <a:avLst/>
              <a:gdLst/>
              <a:ahLst/>
              <a:cxnLst/>
              <a:rect l="l" t="t" r="r" b="b"/>
              <a:pathLst>
                <a:path w="40639" h="180975">
                  <a:moveTo>
                    <a:pt x="0" y="180803"/>
                  </a:moveTo>
                  <a:lnTo>
                    <a:pt x="4037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3137041" y="3889909"/>
              <a:ext cx="363855" cy="0"/>
            </a:xfrm>
            <a:custGeom>
              <a:avLst/>
              <a:gdLst/>
              <a:ahLst/>
              <a:cxnLst/>
              <a:rect l="l" t="t" r="r" b="b"/>
              <a:pathLst>
                <a:path w="363854" h="0">
                  <a:moveTo>
                    <a:pt x="0" y="0"/>
                  </a:moveTo>
                  <a:lnTo>
                    <a:pt x="3633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043227" y="3886310"/>
              <a:ext cx="457200" cy="184785"/>
            </a:xfrm>
            <a:custGeom>
              <a:avLst/>
              <a:gdLst/>
              <a:ahLst/>
              <a:cxnLst/>
              <a:rect l="l" t="t" r="r" b="b"/>
              <a:pathLst>
                <a:path w="457200" h="184785">
                  <a:moveTo>
                    <a:pt x="57396" y="184403"/>
                  </a:moveTo>
                  <a:lnTo>
                    <a:pt x="49875" y="184403"/>
                  </a:lnTo>
                  <a:lnTo>
                    <a:pt x="12666" y="121202"/>
                  </a:lnTo>
                  <a:lnTo>
                    <a:pt x="2375" y="128002"/>
                  </a:lnTo>
                  <a:lnTo>
                    <a:pt x="0" y="123602"/>
                  </a:lnTo>
                  <a:lnTo>
                    <a:pt x="20979" y="110802"/>
                  </a:lnTo>
                  <a:lnTo>
                    <a:pt x="53438" y="168403"/>
                  </a:lnTo>
                  <a:lnTo>
                    <a:pt x="91043" y="0"/>
                  </a:lnTo>
                  <a:lnTo>
                    <a:pt x="457195" y="0"/>
                  </a:lnTo>
                  <a:lnTo>
                    <a:pt x="457195" y="7600"/>
                  </a:lnTo>
                  <a:lnTo>
                    <a:pt x="96584" y="7600"/>
                  </a:lnTo>
                  <a:lnTo>
                    <a:pt x="57396" y="18440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1" name="object 21"/>
          <p:cNvGrpSpPr/>
          <p:nvPr/>
        </p:nvGrpSpPr>
        <p:grpSpPr>
          <a:xfrm>
            <a:off x="3897053" y="3886313"/>
            <a:ext cx="457200" cy="184785"/>
            <a:chOff x="3897053" y="3886313"/>
            <a:chExt cx="457200" cy="184785"/>
          </a:xfrm>
        </p:grpSpPr>
        <p:sp>
          <p:nvSpPr>
            <p:cNvPr id="22" name="object 22"/>
            <p:cNvSpPr/>
            <p:nvPr/>
          </p:nvSpPr>
          <p:spPr>
            <a:xfrm>
              <a:off x="3898241" y="4002313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60">
                  <a:moveTo>
                    <a:pt x="0" y="9600"/>
                  </a:moveTo>
                  <a:lnTo>
                    <a:pt x="1543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913679" y="4002313"/>
              <a:ext cx="36830" cy="68580"/>
            </a:xfrm>
            <a:custGeom>
              <a:avLst/>
              <a:gdLst/>
              <a:ahLst/>
              <a:cxnLst/>
              <a:rect l="l" t="t" r="r" b="b"/>
              <a:pathLst>
                <a:path w="36829" h="68579">
                  <a:moveTo>
                    <a:pt x="0" y="0"/>
                  </a:moveTo>
                  <a:lnTo>
                    <a:pt x="36813" y="6840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3950492" y="3889912"/>
              <a:ext cx="40640" cy="180975"/>
            </a:xfrm>
            <a:custGeom>
              <a:avLst/>
              <a:gdLst/>
              <a:ahLst/>
              <a:cxnLst/>
              <a:rect l="l" t="t" r="r" b="b"/>
              <a:pathLst>
                <a:path w="40639" h="180975">
                  <a:moveTo>
                    <a:pt x="0" y="180803"/>
                  </a:moveTo>
                  <a:lnTo>
                    <a:pt x="4037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990867" y="3889913"/>
              <a:ext cx="363855" cy="0"/>
            </a:xfrm>
            <a:custGeom>
              <a:avLst/>
              <a:gdLst/>
              <a:ahLst/>
              <a:cxnLst/>
              <a:rect l="l" t="t" r="r" b="b"/>
              <a:pathLst>
                <a:path w="363854" h="0">
                  <a:moveTo>
                    <a:pt x="0" y="0"/>
                  </a:moveTo>
                  <a:lnTo>
                    <a:pt x="3633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897053" y="3886313"/>
              <a:ext cx="457200" cy="184785"/>
            </a:xfrm>
            <a:custGeom>
              <a:avLst/>
              <a:gdLst/>
              <a:ahLst/>
              <a:cxnLst/>
              <a:rect l="l" t="t" r="r" b="b"/>
              <a:pathLst>
                <a:path w="457200" h="184785">
                  <a:moveTo>
                    <a:pt x="57396" y="184403"/>
                  </a:moveTo>
                  <a:lnTo>
                    <a:pt x="49875" y="184403"/>
                  </a:lnTo>
                  <a:lnTo>
                    <a:pt x="12666" y="121202"/>
                  </a:lnTo>
                  <a:lnTo>
                    <a:pt x="2374" y="128002"/>
                  </a:lnTo>
                  <a:lnTo>
                    <a:pt x="0" y="123602"/>
                  </a:lnTo>
                  <a:lnTo>
                    <a:pt x="20979" y="110802"/>
                  </a:lnTo>
                  <a:lnTo>
                    <a:pt x="53438" y="168403"/>
                  </a:lnTo>
                  <a:lnTo>
                    <a:pt x="91042" y="0"/>
                  </a:lnTo>
                  <a:lnTo>
                    <a:pt x="457194" y="0"/>
                  </a:lnTo>
                  <a:lnTo>
                    <a:pt x="457194" y="7600"/>
                  </a:lnTo>
                  <a:lnTo>
                    <a:pt x="96584" y="7600"/>
                  </a:lnTo>
                  <a:lnTo>
                    <a:pt x="57396" y="18440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 txBox="1"/>
          <p:nvPr/>
        </p:nvSpPr>
        <p:spPr>
          <a:xfrm>
            <a:off x="889000" y="3230981"/>
            <a:ext cx="5709285" cy="8693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 marR="177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inequalities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describe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be,</a:t>
            </a:r>
            <a:endParaRPr sz="1100">
              <a:latin typeface="Calibri"/>
              <a:cs typeface="Calibri"/>
            </a:endParaRPr>
          </a:p>
          <a:p>
            <a:pPr algn="ctr" marR="165100">
              <a:lnSpc>
                <a:spcPct val="100000"/>
              </a:lnSpc>
              <a:spcBef>
                <a:spcPts val="70"/>
              </a:spcBef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algn="ctr" marR="193675">
              <a:lnSpc>
                <a:spcPct val="100000"/>
              </a:lnSpc>
              <a:spcBef>
                <a:spcPts val="790"/>
              </a:spcBef>
              <a:tabLst>
                <a:tab pos="1043940" algn="l"/>
              </a:tabLst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  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 </a:t>
            </a:r>
            <a:r>
              <a:rPr dirty="0" baseline="43650" sz="1050" spc="-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063627" y="4542285"/>
            <a:ext cx="79375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dy</a:t>
            </a:r>
            <a:r>
              <a:rPr dirty="0" baseline="4629" sz="1800" spc="-157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dx</a:t>
            </a:r>
            <a:endParaRPr baseline="4629" sz="1800">
              <a:latin typeface="Times New Roman"/>
              <a:cs typeface="Times New Roman"/>
            </a:endParaRPr>
          </a:p>
        </p:txBody>
      </p:sp>
      <p:pic>
        <p:nvPicPr>
          <p:cNvPr id="29" name="object 2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70126" y="4721094"/>
            <a:ext cx="251419" cy="115683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751063" y="4520947"/>
            <a:ext cx="251419" cy="115684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3771365" y="4527012"/>
            <a:ext cx="2565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700" spc="25">
                <a:latin typeface="Times New Roman"/>
                <a:cs typeface="Times New Roman"/>
              </a:rPr>
              <a:t>4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110">
                <a:latin typeface="Times New Roman"/>
                <a:cs typeface="Times New Roman"/>
              </a:rPr>
              <a:t> </a:t>
            </a:r>
            <a:r>
              <a:rPr dirty="0" sz="700" spc="20" i="1">
                <a:latin typeface="Times New Roman"/>
                <a:cs typeface="Times New Roman"/>
              </a:rPr>
              <a:t>x</a:t>
            </a:r>
            <a:r>
              <a:rPr dirty="0" baseline="33333" sz="750">
                <a:latin typeface="Times New Roman"/>
                <a:cs typeface="Times New Roman"/>
              </a:rPr>
              <a:t>2</a:t>
            </a:r>
            <a:endParaRPr baseline="33333" sz="7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522273" y="4769992"/>
            <a:ext cx="123189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3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76300" y="4284949"/>
            <a:ext cx="2763520" cy="3448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ts val="1195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integral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become,</a:t>
            </a:r>
            <a:endParaRPr sz="1100">
              <a:latin typeface="Calibri"/>
              <a:cs typeface="Calibri"/>
            </a:endParaRPr>
          </a:p>
          <a:p>
            <a:pPr algn="r" marR="30480">
              <a:lnSpc>
                <a:spcPts val="1315"/>
              </a:lnSpc>
            </a:pPr>
            <a:r>
              <a:rPr dirty="0" baseline="-37037" sz="1800">
                <a:latin typeface="Symbol"/>
                <a:cs typeface="Symbol"/>
              </a:rPr>
              <a:t></a:t>
            </a:r>
            <a:r>
              <a:rPr dirty="0" baseline="-37037" sz="1800" spc="-7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631013" y="4542285"/>
            <a:ext cx="902969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dA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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03146" y="4685958"/>
            <a:ext cx="130810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458238" y="4557057"/>
            <a:ext cx="140335" cy="3841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ts val="2065"/>
              </a:lnSpc>
              <a:spcBef>
                <a:spcPts val="114"/>
              </a:spcBef>
            </a:pPr>
            <a:r>
              <a:rPr dirty="0" sz="1800" spc="-4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0640">
              <a:lnSpc>
                <a:spcPts val="745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618829" y="4585463"/>
            <a:ext cx="427990" cy="3022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6172" sz="2700" spc="-82">
                <a:latin typeface="Symbol"/>
                <a:cs typeface="Symbol"/>
              </a:rPr>
              <a:t>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>
                <a:latin typeface="Times New Roman"/>
                <a:cs typeface="Times New Roman"/>
              </a:rPr>
              <a:t>   </a:t>
            </a:r>
            <a:r>
              <a:rPr dirty="0" sz="700" spc="25">
                <a:latin typeface="Times New Roman"/>
                <a:cs typeface="Times New Roman"/>
              </a:rPr>
              <a:t>4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110">
                <a:latin typeface="Times New Roman"/>
                <a:cs typeface="Times New Roman"/>
              </a:rPr>
              <a:t> </a:t>
            </a:r>
            <a:r>
              <a:rPr dirty="0" sz="700" spc="20" i="1">
                <a:latin typeface="Times New Roman"/>
                <a:cs typeface="Times New Roman"/>
              </a:rPr>
              <a:t>x</a:t>
            </a:r>
            <a:r>
              <a:rPr dirty="0" baseline="33333" sz="750">
                <a:latin typeface="Times New Roman"/>
                <a:cs typeface="Times New Roman"/>
              </a:rPr>
              <a:t>2</a:t>
            </a:r>
            <a:endParaRPr baseline="33333" sz="7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01675" y="5100289"/>
            <a:ext cx="5888990" cy="32492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Due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inner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liable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unpleasant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compute.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radius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 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coordinates 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inequalities,</a:t>
            </a:r>
            <a:endParaRPr sz="1100">
              <a:latin typeface="Calibri"/>
              <a:cs typeface="Calibri"/>
            </a:endParaRPr>
          </a:p>
          <a:p>
            <a:pPr algn="ctr" marR="397510">
              <a:lnSpc>
                <a:spcPct val="100000"/>
              </a:lnSpc>
              <a:spcBef>
                <a:spcPts val="45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9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  <a:p>
            <a:pPr algn="ctr" marR="374015">
              <a:lnSpc>
                <a:spcPct val="100000"/>
              </a:lnSpc>
              <a:spcBef>
                <a:spcPts val="365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12700" marR="101600">
              <a:lnSpc>
                <a:spcPct val="110000"/>
              </a:lnSpc>
              <a:spcBef>
                <a:spcPts val="1320"/>
              </a:spcBef>
            </a:pP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and,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almost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 somewhat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13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could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>
                <a:latin typeface="Calibri"/>
                <a:cs typeface="Calibri"/>
              </a:rPr>
              <a:t> our</a:t>
            </a:r>
            <a:r>
              <a:rPr dirty="0" sz="1100" spc="-5">
                <a:latin typeface="Calibri"/>
                <a:cs typeface="Calibri"/>
              </a:rPr>
              <a:t> double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pretty </a:t>
            </a:r>
            <a:r>
              <a:rPr dirty="0" sz="1100" spc="-5">
                <a:latin typeface="Calibri"/>
                <a:cs typeface="Calibri"/>
              </a:rPr>
              <a:t>good shape.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problem is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can’t just convert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 i="1">
                <a:latin typeface="Calibri"/>
                <a:cs typeface="Calibri"/>
              </a:rPr>
              <a:t>dx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 i="1">
                <a:latin typeface="Calibri"/>
                <a:cs typeface="Calibri"/>
              </a:rPr>
              <a:t>dy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10" i="1">
                <a:latin typeface="Calibri"/>
                <a:cs typeface="Calibri"/>
              </a:rPr>
              <a:t>dr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d</a:t>
            </a:r>
            <a:r>
              <a:rPr dirty="0" sz="1250" spc="-15">
                <a:latin typeface="Symbol"/>
                <a:cs typeface="Symbol"/>
              </a:rPr>
              <a:t></a:t>
            </a:r>
            <a:r>
              <a:rPr dirty="0" sz="1250" spc="-1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computing double integrals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this point we have been using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fact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dA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dx dy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this really </a:t>
            </a:r>
            <a:r>
              <a:rPr dirty="0" sz="1100">
                <a:latin typeface="Calibri"/>
                <a:cs typeface="Calibri"/>
              </a:rPr>
              <a:t> does </a:t>
            </a:r>
            <a:r>
              <a:rPr dirty="0" sz="1100" spc="-5">
                <a:latin typeface="Calibri"/>
                <a:cs typeface="Calibri"/>
              </a:rPr>
              <a:t>require Cartesian coordinates to </a:t>
            </a:r>
            <a:r>
              <a:rPr dirty="0" sz="1100">
                <a:latin typeface="Calibri"/>
                <a:cs typeface="Calibri"/>
              </a:rPr>
              <a:t>use.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Once we’ve moved into polar 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dA </a:t>
            </a:r>
            <a:r>
              <a:rPr dirty="0" sz="1150" spc="30">
                <a:latin typeface="Symbol"/>
                <a:cs typeface="Symbol"/>
              </a:rPr>
              <a:t>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dr </a:t>
            </a:r>
            <a:r>
              <a:rPr dirty="0" sz="1150" i="1">
                <a:latin typeface="Times New Roman"/>
                <a:cs typeface="Times New Roman"/>
              </a:rPr>
              <a:t>d</a:t>
            </a:r>
            <a:r>
              <a:rPr dirty="0" sz="1250">
                <a:latin typeface="Symbol"/>
                <a:cs typeface="Symbol"/>
              </a:rPr>
              <a:t></a:t>
            </a:r>
            <a:r>
              <a:rPr dirty="0" sz="1250" spc="31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dA</a:t>
            </a:r>
            <a:r>
              <a:rPr dirty="0" sz="110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16637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>
                <a:latin typeface="Calibri"/>
                <a:cs typeface="Calibri"/>
              </a:rPr>
              <a:t> off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that.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polar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69893" y="5705152"/>
            <a:ext cx="537845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474345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838948" y="6408184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690" y="0"/>
                </a:lnTo>
              </a:path>
            </a:pathLst>
          </a:custGeom>
          <a:ln w="755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176252" y="6209355"/>
            <a:ext cx="0" cy="398145"/>
          </a:xfrm>
          <a:custGeom>
            <a:avLst/>
            <a:gdLst/>
            <a:ahLst/>
            <a:cxnLst/>
            <a:rect l="l" t="t" r="r" b="b"/>
            <a:pathLst>
              <a:path w="0" h="398145">
                <a:moveTo>
                  <a:pt x="0" y="0"/>
                </a:moveTo>
                <a:lnTo>
                  <a:pt x="0" y="397658"/>
                </a:lnTo>
              </a:path>
            </a:pathLst>
          </a:custGeom>
          <a:ln w="755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520334" y="5723046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75214" y="5770368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96468" y="5921875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95996" y="5689637"/>
            <a:ext cx="106680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51860" y="6680237"/>
            <a:ext cx="106680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54678" y="5766080"/>
            <a:ext cx="92710" cy="2190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50" spc="-2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73244" y="6272813"/>
            <a:ext cx="168910" cy="2190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50" spc="-2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86405" y="5774416"/>
            <a:ext cx="88138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626745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46247" y="6115137"/>
            <a:ext cx="403860" cy="4940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r" marR="5080">
              <a:lnSpc>
                <a:spcPts val="745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ts val="1345"/>
              </a:lnSpc>
              <a:tabLst>
                <a:tab pos="258445" algn="l"/>
              </a:tabLst>
            </a:pPr>
            <a:r>
              <a:rPr dirty="0" baseline="4629" sz="1800">
                <a:latin typeface="Times New Roman"/>
                <a:cs typeface="Times New Roman"/>
              </a:rPr>
              <a:t>1	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  <a:p>
            <a:pPr marL="1905">
              <a:lnSpc>
                <a:spcPct val="100000"/>
              </a:lnSpc>
              <a:spcBef>
                <a:spcPts val="160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30472" y="6212564"/>
            <a:ext cx="27178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-25462" sz="1800" i="1">
                <a:latin typeface="Times New Roman"/>
                <a:cs typeface="Times New Roman"/>
              </a:rPr>
              <a:t>r</a:t>
            </a:r>
            <a:r>
              <a:rPr dirty="0" baseline="-25462" sz="1800" spc="-292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4</a:t>
            </a:r>
            <a:r>
              <a:rPr dirty="0" sz="700" spc="75">
                <a:latin typeface="Times New Roman"/>
                <a:cs typeface="Times New Roman"/>
              </a:rPr>
              <a:t> </a:t>
            </a:r>
            <a:r>
              <a:rPr dirty="0" baseline="-39351" sz="1800">
                <a:latin typeface="Symbol"/>
                <a:cs typeface="Symbol"/>
              </a:rPr>
              <a:t></a:t>
            </a:r>
            <a:endParaRPr baseline="-39351" sz="18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105080" y="6417896"/>
            <a:ext cx="14414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ts val="12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  <a:p>
            <a:pPr marL="86360">
              <a:lnSpc>
                <a:spcPts val="600"/>
              </a:lnSpc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011650" y="5733385"/>
            <a:ext cx="28575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-13888" sz="1800">
                <a:latin typeface="Symbol"/>
                <a:cs typeface="Symbol"/>
              </a:rPr>
              <a:t></a:t>
            </a:r>
            <a:r>
              <a:rPr dirty="0" baseline="-13888" sz="18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128592" y="5867346"/>
            <a:ext cx="2260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200" spc="50">
                <a:latin typeface="Symbol"/>
                <a:cs typeface="Symbol"/>
              </a:rPr>
              <a:t></a:t>
            </a:r>
            <a:r>
              <a:rPr dirty="0" baseline="-11904" sz="1050" spc="75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128592" y="6080541"/>
            <a:ext cx="38862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-37037" sz="1800">
                <a:latin typeface="Symbol"/>
                <a:cs typeface="Symbol"/>
              </a:rPr>
              <a:t></a:t>
            </a:r>
            <a:r>
              <a:rPr dirty="0" baseline="-37037" sz="1800" spc="-67">
                <a:latin typeface="Times New Roman"/>
                <a:cs typeface="Times New Roman"/>
              </a:rPr>
              <a:t> </a:t>
            </a: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>
                <a:latin typeface="Symbol"/>
                <a:cs typeface="Symbol"/>
              </a:rPr>
              <a:t></a:t>
            </a:r>
            <a:r>
              <a:rPr dirty="0" sz="700" spc="35">
                <a:latin typeface="Times New Roman"/>
                <a:cs typeface="Times New Roman"/>
              </a:rPr>
              <a:t> </a:t>
            </a:r>
            <a:r>
              <a:rPr dirty="0" baseline="-41666" sz="1800">
                <a:latin typeface="Symbol"/>
                <a:cs typeface="Symbol"/>
              </a:rPr>
              <a:t></a:t>
            </a:r>
            <a:endParaRPr baseline="-41666" sz="18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11650" y="6280679"/>
            <a:ext cx="83756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  <a:tabLst>
                <a:tab pos="40830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baseline="-16203" sz="1800">
                <a:latin typeface="Symbol"/>
                <a:cs typeface="Symbol"/>
              </a:rPr>
              <a:t></a:t>
            </a:r>
            <a:r>
              <a:rPr dirty="0" baseline="-16203" sz="1800">
                <a:latin typeface="Times New Roman"/>
                <a:cs typeface="Times New Roman"/>
              </a:rPr>
              <a:t>	</a:t>
            </a:r>
            <a:r>
              <a:rPr dirty="0" baseline="-13888" sz="1800">
                <a:latin typeface="Symbol"/>
                <a:cs typeface="Symbol"/>
              </a:rPr>
              <a:t></a:t>
            </a:r>
            <a:r>
              <a:rPr dirty="0" baseline="-13888" sz="1800" spc="-29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8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15892" y="6429218"/>
            <a:ext cx="40132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50">
                <a:latin typeface="Symbol"/>
                <a:cs typeface="Symbol"/>
              </a:rPr>
              <a:t></a:t>
            </a:r>
            <a:r>
              <a:rPr dirty="0" baseline="-11904" sz="1050" spc="75">
                <a:latin typeface="Times New Roman"/>
                <a:cs typeface="Times New Roman"/>
              </a:rPr>
              <a:t>0  </a:t>
            </a:r>
            <a:r>
              <a:rPr dirty="0" baseline="-11904" sz="1050" spc="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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60579" y="895930"/>
            <a:ext cx="5784215" cy="47866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ts val="1335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volume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16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(of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eventually)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while</a:t>
            </a:r>
            <a:endParaRPr sz="1100">
              <a:latin typeface="Calibri"/>
              <a:cs typeface="Calibri"/>
            </a:endParaRPr>
          </a:p>
          <a:p>
            <a:pPr algn="ctr" marR="250190">
              <a:lnSpc>
                <a:spcPts val="2055"/>
              </a:lnSpc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-67">
                <a:latin typeface="Symbol"/>
                <a:cs typeface="Symbol"/>
              </a:rPr>
              <a:t></a:t>
            </a:r>
            <a:r>
              <a:rPr dirty="0" baseline="-13888" sz="2700">
                <a:latin typeface="Symbol"/>
                <a:cs typeface="Symbol"/>
              </a:rPr>
              <a:t></a:t>
            </a:r>
            <a:r>
              <a:rPr dirty="0" baseline="-13888" sz="2700" spc="-307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0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endParaRPr sz="1200">
              <a:latin typeface="Times New Roman"/>
              <a:cs typeface="Times New Roman"/>
            </a:endParaRPr>
          </a:p>
          <a:p>
            <a:pPr algn="ctr" marR="622300">
              <a:lnSpc>
                <a:spcPct val="100000"/>
              </a:lnSpc>
              <a:spcBef>
                <a:spcPts val="245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70"/>
              </a:spcBef>
            </a:pP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volume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-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5">
                <a:latin typeface="Calibri"/>
                <a:cs typeface="Calibri"/>
              </a:rPr>
              <a:t> using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00">
              <a:latin typeface="Calibri"/>
              <a:cs typeface="Calibri"/>
            </a:endParaRPr>
          </a:p>
          <a:p>
            <a:pPr marL="25400">
              <a:lnSpc>
                <a:spcPts val="1175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 that </a:t>
            </a: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5">
                <a:latin typeface="Calibri"/>
                <a:cs typeface="Calibri"/>
              </a:rPr>
              <a:t> after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difference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or,</a:t>
            </a:r>
            <a:endParaRPr sz="1100">
              <a:latin typeface="Calibri"/>
              <a:cs typeface="Calibri"/>
            </a:endParaRPr>
          </a:p>
          <a:p>
            <a:pPr algn="ctr" marR="252729">
              <a:lnSpc>
                <a:spcPts val="2135"/>
              </a:lnSpc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-67">
                <a:latin typeface="Symbol"/>
                <a:cs typeface="Symbol"/>
              </a:rPr>
              <a:t></a:t>
            </a:r>
            <a:r>
              <a:rPr dirty="0" baseline="-13888" sz="2700" spc="89">
                <a:latin typeface="Symbol"/>
                <a:cs typeface="Symbol"/>
              </a:rPr>
              <a:t></a:t>
            </a:r>
            <a:r>
              <a:rPr dirty="0" sz="1200">
                <a:latin typeface="Times New Roman"/>
                <a:cs typeface="Times New Roman"/>
              </a:rPr>
              <a:t>16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baseline="-13888" sz="2700" spc="-67">
                <a:latin typeface="Symbol"/>
                <a:cs typeface="Symbol"/>
              </a:rPr>
              <a:t></a:t>
            </a:r>
            <a:r>
              <a:rPr dirty="0" baseline="-13888" sz="2700">
                <a:latin typeface="Symbol"/>
                <a:cs typeface="Symbol"/>
              </a:rPr>
              <a:t></a:t>
            </a:r>
            <a:r>
              <a:rPr dirty="0" baseline="-13888" sz="2700" spc="-307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0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-67">
                <a:latin typeface="Symbol"/>
                <a:cs typeface="Symbol"/>
              </a:rPr>
              <a:t></a:t>
            </a:r>
            <a:r>
              <a:rPr dirty="0" baseline="-13888" sz="2700" spc="82">
                <a:latin typeface="Symbol"/>
                <a:cs typeface="Symbol"/>
              </a:rPr>
              <a:t></a:t>
            </a:r>
            <a:r>
              <a:rPr dirty="0" sz="1200">
                <a:latin typeface="Times New Roman"/>
                <a:cs typeface="Times New Roman"/>
              </a:rPr>
              <a:t>16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142">
                <a:latin typeface="Symbol"/>
                <a:cs typeface="Symbol"/>
              </a:rPr>
              <a:t>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endParaRPr sz="1200">
              <a:latin typeface="Times New Roman"/>
              <a:cs typeface="Times New Roman"/>
            </a:endParaRPr>
          </a:p>
          <a:p>
            <a:pPr marL="1591945">
              <a:lnSpc>
                <a:spcPct val="100000"/>
              </a:lnSpc>
              <a:spcBef>
                <a:spcPts val="229"/>
              </a:spcBef>
              <a:tabLst>
                <a:tab pos="2193290" algn="l"/>
                <a:tab pos="3109595" algn="l"/>
              </a:tabLst>
            </a:pPr>
            <a:r>
              <a:rPr dirty="0" sz="700" spc="-10" i="1">
                <a:latin typeface="Times New Roman"/>
                <a:cs typeface="Times New Roman"/>
              </a:rPr>
              <a:t>D	D	D</a:t>
            </a:r>
            <a:endParaRPr sz="7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</a:t>
            </a:r>
            <a:r>
              <a:rPr dirty="0" sz="1100">
                <a:latin typeface="Calibri"/>
                <a:cs typeface="Calibri"/>
              </a:rPr>
              <a:t> over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25400" marR="30480">
              <a:lnSpc>
                <a:spcPct val="109300"/>
              </a:lnSpc>
            </a:pPr>
            <a:r>
              <a:rPr dirty="0" sz="1100" spc="-5">
                <a:latin typeface="Calibri"/>
                <a:cs typeface="Calibri"/>
              </a:rPr>
              <a:t>Determining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bad.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straight </a:t>
            </a:r>
            <a:r>
              <a:rPr dirty="0" sz="1100">
                <a:latin typeface="Calibri"/>
                <a:cs typeface="Calibri"/>
              </a:rPr>
              <a:t>down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 onto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 </a:t>
            </a:r>
            <a:r>
              <a:rPr dirty="0" sz="1100">
                <a:latin typeface="Calibri"/>
                <a:cs typeface="Calibri"/>
              </a:rPr>
              <a:t>4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top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region, </a:t>
            </a: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elliptic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widest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intersection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setting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16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ctr" marR="254000">
              <a:lnSpc>
                <a:spcPct val="100000"/>
              </a:lnSpc>
              <a:spcBef>
                <a:spcPts val="275"/>
              </a:spcBef>
            </a:pPr>
            <a:r>
              <a:rPr dirty="0" sz="1200">
                <a:latin typeface="Times New Roman"/>
                <a:cs typeface="Times New Roman"/>
              </a:rPr>
              <a:t>16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1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200"/>
              </a:spcBef>
            </a:pPr>
            <a:r>
              <a:rPr dirty="0" sz="1100" spc="-5">
                <a:latin typeface="Calibri"/>
                <a:cs typeface="Calibri"/>
              </a:rPr>
              <a:t>which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circle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 </a:t>
            </a:r>
            <a:r>
              <a:rPr dirty="0" sz="1100">
                <a:latin typeface="Calibri"/>
                <a:cs typeface="Calibri"/>
              </a:rPr>
              <a:t>4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150">
              <a:latin typeface="Calibri"/>
              <a:cs typeface="Calibri"/>
            </a:endParaRPr>
          </a:p>
          <a:p>
            <a:pPr marL="25400" marR="463550">
              <a:lnSpc>
                <a:spcPct val="1091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inequalities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 algn="ctr" marR="241935">
              <a:lnSpc>
                <a:spcPct val="100000"/>
              </a:lnSpc>
              <a:spcBef>
                <a:spcPts val="220"/>
              </a:spcBef>
              <a:tabLst>
                <a:tab pos="1384935" algn="l"/>
                <a:tab pos="2767330" algn="l"/>
              </a:tabLst>
            </a:pP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9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-35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r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16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r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ts val="12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 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  <a:p>
            <a:pPr algn="ctr" marR="499745">
              <a:lnSpc>
                <a:spcPts val="2160"/>
              </a:lnSpc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-67">
                <a:latin typeface="Symbol"/>
                <a:cs typeface="Symbol"/>
              </a:rPr>
              <a:t></a:t>
            </a:r>
            <a:r>
              <a:rPr dirty="0" baseline="-13888" sz="2700" spc="89">
                <a:latin typeface="Symbol"/>
                <a:cs typeface="Symbol"/>
              </a:rPr>
              <a:t></a:t>
            </a:r>
            <a:r>
              <a:rPr dirty="0" sz="1200">
                <a:latin typeface="Times New Roman"/>
                <a:cs typeface="Times New Roman"/>
              </a:rPr>
              <a:t>16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142">
                <a:latin typeface="Symbol"/>
                <a:cs typeface="Symbol"/>
              </a:rPr>
              <a:t>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endParaRPr sz="1200">
              <a:latin typeface="Times New Roman"/>
              <a:cs typeface="Times New Roman"/>
            </a:endParaRPr>
          </a:p>
          <a:p>
            <a:pPr algn="ctr" marR="1258570">
              <a:lnSpc>
                <a:spcPct val="100000"/>
              </a:lnSpc>
              <a:spcBef>
                <a:spcPts val="215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427284" y="5752941"/>
            <a:ext cx="7556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11650" y="6531688"/>
            <a:ext cx="732790" cy="712470"/>
          </a:xfrm>
          <a:prstGeom prst="rect">
            <a:avLst/>
          </a:prstGeom>
        </p:spPr>
        <p:txBody>
          <a:bodyPr wrap="square" lIns="0" tIns="1416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1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75">
                <a:latin typeface="Symbol"/>
                <a:cs typeface="Symbol"/>
              </a:rPr>
              <a:t></a:t>
            </a:r>
            <a:r>
              <a:rPr dirty="0" baseline="-51587" sz="1050" spc="-7">
                <a:latin typeface="Times New Roman"/>
                <a:cs typeface="Times New Roman"/>
              </a:rPr>
              <a:t>0</a:t>
            </a:r>
            <a:r>
              <a:rPr dirty="0" baseline="-51587" sz="1050">
                <a:latin typeface="Times New Roman"/>
                <a:cs typeface="Times New Roman"/>
              </a:rPr>
              <a:t>    </a:t>
            </a:r>
            <a:r>
              <a:rPr dirty="0" baseline="-51587" sz="105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64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50" spc="-2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25400">
              <a:lnSpc>
                <a:spcPct val="100000"/>
              </a:lnSpc>
              <a:spcBef>
                <a:spcPts val="72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12</a:t>
            </a:r>
            <a:r>
              <a:rPr dirty="0" sz="1200" spc="-80">
                <a:latin typeface="Times New Roman"/>
                <a:cs typeface="Times New Roman"/>
              </a:rPr>
              <a:t>8</a:t>
            </a:r>
            <a:r>
              <a:rPr dirty="0" sz="1250" spc="-30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914400" y="914399"/>
            <a:ext cx="5943600" cy="6326505"/>
          </a:xfrm>
          <a:custGeom>
            <a:avLst/>
            <a:gdLst/>
            <a:ahLst/>
            <a:cxnLst/>
            <a:rect l="l" t="t" r="r" b="b"/>
            <a:pathLst>
              <a:path w="5943600" h="632650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320015"/>
                </a:lnTo>
                <a:lnTo>
                  <a:pt x="6096" y="6320015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6320015"/>
                </a:lnTo>
                <a:lnTo>
                  <a:pt x="0" y="6326124"/>
                </a:lnTo>
                <a:lnTo>
                  <a:pt x="6096" y="6326124"/>
                </a:lnTo>
                <a:lnTo>
                  <a:pt x="5937504" y="6326124"/>
                </a:lnTo>
                <a:lnTo>
                  <a:pt x="5943600" y="6326124"/>
                </a:lnTo>
                <a:lnTo>
                  <a:pt x="5943600" y="632002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901700" y="7388453"/>
            <a:ext cx="5864225" cy="14973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98425">
              <a:lnSpc>
                <a:spcPct val="1095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previous volume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volume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without</a:t>
            </a:r>
            <a:r>
              <a:rPr dirty="0" sz="1100" spc="-5">
                <a:latin typeface="Calibri"/>
                <a:cs typeface="Calibri"/>
              </a:rPr>
              <a:t> first converting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 polar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one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 moving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next</a:t>
            </a:r>
            <a:r>
              <a:rPr dirty="0" sz="1100" spc="-5">
                <a:latin typeface="Calibri"/>
                <a:cs typeface="Calibri"/>
              </a:rPr>
              <a:t> section.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iterated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over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see</a:t>
            </a:r>
            <a:r>
              <a:rPr dirty="0" sz="1100" spc="-5">
                <a:latin typeface="Calibri"/>
                <a:cs typeface="Calibri"/>
              </a:rPr>
              <a:t> an example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 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conversion.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3327" y="1081531"/>
            <a:ext cx="47898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 i="1">
                <a:latin typeface="Times New Roman"/>
                <a:cs typeface="Times New Roman"/>
              </a:rPr>
              <a:t>Example 5</a:t>
            </a:r>
            <a:r>
              <a:rPr dirty="0" sz="1200" spc="33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converting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90791" y="1477449"/>
            <a:ext cx="234420" cy="11469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367766" y="1468320"/>
            <a:ext cx="57785" cy="102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69014" y="1284963"/>
            <a:ext cx="243204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86055" algn="l"/>
              </a:tabLst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55946" y="1483397"/>
            <a:ext cx="43370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  </a:t>
            </a:r>
            <a:r>
              <a:rPr dirty="0" sz="700" spc="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>
                <a:latin typeface="Times New Roman"/>
                <a:cs typeface="Times New Roman"/>
              </a:rPr>
              <a:t>  </a:t>
            </a:r>
            <a:r>
              <a:rPr dirty="0" sz="700" spc="-75">
                <a:latin typeface="Times New Roman"/>
                <a:cs typeface="Times New Roman"/>
              </a:rPr>
              <a:t> </a:t>
            </a:r>
            <a:r>
              <a:rPr dirty="0" sz="700" spc="-30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110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10870" y="1248051"/>
            <a:ext cx="1177290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142">
                <a:latin typeface="Symbol"/>
                <a:cs typeface="Symbol"/>
              </a:rPr>
              <a:t></a:t>
            </a:r>
            <a:r>
              <a:rPr dirty="0" sz="1200" spc="-5" i="1">
                <a:latin typeface="Times New Roman"/>
                <a:cs typeface="Times New Roman"/>
              </a:rPr>
              <a:t>dy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00113" y="1314722"/>
            <a:ext cx="2533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r>
              <a:rPr dirty="0" sz="1800" spc="270">
                <a:latin typeface="Times New Roman"/>
                <a:cs typeface="Times New Roman"/>
              </a:rPr>
              <a:t> </a:t>
            </a: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325047" y="3351308"/>
            <a:ext cx="428625" cy="184785"/>
            <a:chOff x="3325047" y="3351308"/>
            <a:chExt cx="428625" cy="184785"/>
          </a:xfrm>
        </p:grpSpPr>
        <p:sp>
          <p:nvSpPr>
            <p:cNvPr id="10" name="object 10"/>
            <p:cNvSpPr/>
            <p:nvPr/>
          </p:nvSpPr>
          <p:spPr>
            <a:xfrm>
              <a:off x="3326234" y="3467159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60">
                  <a:moveTo>
                    <a:pt x="0" y="9587"/>
                  </a:moveTo>
                  <a:lnTo>
                    <a:pt x="154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341655" y="3467159"/>
              <a:ext cx="36830" cy="68580"/>
            </a:xfrm>
            <a:custGeom>
              <a:avLst/>
              <a:gdLst/>
              <a:ahLst/>
              <a:cxnLst/>
              <a:rect l="l" t="t" r="r" b="b"/>
              <a:pathLst>
                <a:path w="36829" h="68579">
                  <a:moveTo>
                    <a:pt x="0" y="0"/>
                  </a:moveTo>
                  <a:lnTo>
                    <a:pt x="36774" y="68312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378429" y="3354903"/>
              <a:ext cx="40640" cy="180975"/>
            </a:xfrm>
            <a:custGeom>
              <a:avLst/>
              <a:gdLst/>
              <a:ahLst/>
              <a:cxnLst/>
              <a:rect l="l" t="t" r="r" b="b"/>
              <a:pathLst>
                <a:path w="40639" h="180975">
                  <a:moveTo>
                    <a:pt x="0" y="180567"/>
                  </a:moveTo>
                  <a:lnTo>
                    <a:pt x="4033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418762" y="3354903"/>
              <a:ext cx="334645" cy="0"/>
            </a:xfrm>
            <a:custGeom>
              <a:avLst/>
              <a:gdLst/>
              <a:ahLst/>
              <a:cxnLst/>
              <a:rect l="l" t="t" r="r" b="b"/>
              <a:pathLst>
                <a:path w="334645" h="0">
                  <a:moveTo>
                    <a:pt x="0" y="0"/>
                  </a:moveTo>
                  <a:lnTo>
                    <a:pt x="33452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325047" y="3351308"/>
              <a:ext cx="428625" cy="184785"/>
            </a:xfrm>
            <a:custGeom>
              <a:avLst/>
              <a:gdLst/>
              <a:ahLst/>
              <a:cxnLst/>
              <a:rect l="l" t="t" r="r" b="b"/>
              <a:pathLst>
                <a:path w="428625" h="184785">
                  <a:moveTo>
                    <a:pt x="57336" y="184163"/>
                  </a:moveTo>
                  <a:lnTo>
                    <a:pt x="49823" y="184163"/>
                  </a:lnTo>
                  <a:lnTo>
                    <a:pt x="12653" y="121044"/>
                  </a:lnTo>
                  <a:lnTo>
                    <a:pt x="2372" y="127835"/>
                  </a:lnTo>
                  <a:lnTo>
                    <a:pt x="0" y="123441"/>
                  </a:lnTo>
                  <a:lnTo>
                    <a:pt x="20957" y="110657"/>
                  </a:lnTo>
                  <a:lnTo>
                    <a:pt x="53382" y="168183"/>
                  </a:lnTo>
                  <a:lnTo>
                    <a:pt x="90946" y="0"/>
                  </a:lnTo>
                  <a:lnTo>
                    <a:pt x="428243" y="0"/>
                  </a:lnTo>
                  <a:lnTo>
                    <a:pt x="428243" y="7590"/>
                  </a:lnTo>
                  <a:lnTo>
                    <a:pt x="96483" y="7590"/>
                  </a:lnTo>
                  <a:lnTo>
                    <a:pt x="57336" y="18416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5" name="object 15"/>
          <p:cNvGrpSpPr/>
          <p:nvPr/>
        </p:nvGrpSpPr>
        <p:grpSpPr>
          <a:xfrm>
            <a:off x="3834181" y="3988790"/>
            <a:ext cx="427990" cy="183515"/>
            <a:chOff x="3834181" y="3988790"/>
            <a:chExt cx="427990" cy="183515"/>
          </a:xfrm>
        </p:grpSpPr>
        <p:sp>
          <p:nvSpPr>
            <p:cNvPr id="16" name="object 16"/>
            <p:cNvSpPr/>
            <p:nvPr/>
          </p:nvSpPr>
          <p:spPr>
            <a:xfrm>
              <a:off x="3835368" y="4103884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525"/>
                  </a:moveTo>
                  <a:lnTo>
                    <a:pt x="1540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850774" y="4103884"/>
              <a:ext cx="36830" cy="67945"/>
            </a:xfrm>
            <a:custGeom>
              <a:avLst/>
              <a:gdLst/>
              <a:ahLst/>
              <a:cxnLst/>
              <a:rect l="l" t="t" r="r" b="b"/>
              <a:pathLst>
                <a:path w="36829" h="67945">
                  <a:moveTo>
                    <a:pt x="0" y="0"/>
                  </a:moveTo>
                  <a:lnTo>
                    <a:pt x="36736" y="678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887509" y="3992362"/>
              <a:ext cx="40640" cy="179705"/>
            </a:xfrm>
            <a:custGeom>
              <a:avLst/>
              <a:gdLst/>
              <a:ahLst/>
              <a:cxnLst/>
              <a:rect l="l" t="t" r="r" b="b"/>
              <a:pathLst>
                <a:path w="40639" h="179704">
                  <a:moveTo>
                    <a:pt x="0" y="179387"/>
                  </a:moveTo>
                  <a:lnTo>
                    <a:pt x="4029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3927801" y="3992362"/>
              <a:ext cx="334645" cy="0"/>
            </a:xfrm>
            <a:custGeom>
              <a:avLst/>
              <a:gdLst/>
              <a:ahLst/>
              <a:cxnLst/>
              <a:rect l="l" t="t" r="r" b="b"/>
              <a:pathLst>
                <a:path w="334645" h="0">
                  <a:moveTo>
                    <a:pt x="0" y="0"/>
                  </a:moveTo>
                  <a:lnTo>
                    <a:pt x="33418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834181" y="3988790"/>
              <a:ext cx="427990" cy="183515"/>
            </a:xfrm>
            <a:custGeom>
              <a:avLst/>
              <a:gdLst/>
              <a:ahLst/>
              <a:cxnLst/>
              <a:rect l="l" t="t" r="r" b="b"/>
              <a:pathLst>
                <a:path w="427989" h="183514">
                  <a:moveTo>
                    <a:pt x="57277" y="182960"/>
                  </a:moveTo>
                  <a:lnTo>
                    <a:pt x="49772" y="182960"/>
                  </a:lnTo>
                  <a:lnTo>
                    <a:pt x="12642" y="120253"/>
                  </a:lnTo>
                  <a:lnTo>
                    <a:pt x="2371" y="127000"/>
                  </a:lnTo>
                  <a:lnTo>
                    <a:pt x="0" y="122634"/>
                  </a:lnTo>
                  <a:lnTo>
                    <a:pt x="20936" y="109934"/>
                  </a:lnTo>
                  <a:lnTo>
                    <a:pt x="53328" y="167084"/>
                  </a:lnTo>
                  <a:lnTo>
                    <a:pt x="90854" y="0"/>
                  </a:lnTo>
                  <a:lnTo>
                    <a:pt x="427801" y="0"/>
                  </a:lnTo>
                  <a:lnTo>
                    <a:pt x="427801" y="7541"/>
                  </a:lnTo>
                  <a:lnTo>
                    <a:pt x="96384" y="7541"/>
                  </a:lnTo>
                  <a:lnTo>
                    <a:pt x="57277" y="18296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 txBox="1"/>
          <p:nvPr/>
        </p:nvSpPr>
        <p:spPr>
          <a:xfrm>
            <a:off x="897127" y="1591187"/>
            <a:ext cx="5935980" cy="529590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8890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88900" marR="142875">
              <a:lnSpc>
                <a:spcPct val="1095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cannot</a:t>
            </a:r>
            <a:r>
              <a:rPr dirty="0" sz="1100" spc="-5">
                <a:latin typeface="Calibri"/>
                <a:cs typeface="Calibri"/>
              </a:rPr>
              <a:t> 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and</a:t>
            </a:r>
            <a:r>
              <a:rPr dirty="0" sz="1100">
                <a:latin typeface="Calibri"/>
                <a:cs typeface="Calibri"/>
              </a:rPr>
              <a:t> so </a:t>
            </a:r>
            <a:r>
              <a:rPr dirty="0" sz="1100" spc="-5">
                <a:latin typeface="Calibri"/>
                <a:cs typeface="Calibri"/>
              </a:rPr>
              <a:t>converting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may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actually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88900" marR="226695">
              <a:lnSpc>
                <a:spcPct val="1095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easily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converted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coordinates.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inequalities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define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 marL="2553970">
              <a:lnSpc>
                <a:spcPct val="100000"/>
              </a:lnSpc>
              <a:spcBef>
                <a:spcPts val="85"/>
              </a:spcBef>
            </a:pP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algn="r" marR="2604135">
              <a:lnSpc>
                <a:spcPct val="100000"/>
              </a:lnSpc>
              <a:spcBef>
                <a:spcPts val="78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100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1</a:t>
            </a:r>
            <a:r>
              <a:rPr dirty="0" sz="1200" spc="40">
                <a:latin typeface="Symbol"/>
                <a:cs typeface="Symbol"/>
              </a:rPr>
              <a:t>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baseline="43650" sz="1050" spc="30">
                <a:latin typeface="Times New Roman"/>
                <a:cs typeface="Times New Roman"/>
              </a:rPr>
              <a:t>2 </a:t>
            </a:r>
            <a:r>
              <a:rPr dirty="0" baseline="43650" sz="1050" spc="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5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lower limit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 is,</a:t>
            </a:r>
            <a:endParaRPr sz="1100">
              <a:latin typeface="Calibri"/>
              <a:cs typeface="Calibri"/>
            </a:endParaRPr>
          </a:p>
          <a:p>
            <a:pPr algn="r" marR="2585085">
              <a:lnSpc>
                <a:spcPct val="100000"/>
              </a:lnSpc>
              <a:spcBef>
                <a:spcPts val="585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95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1</a:t>
            </a:r>
            <a:r>
              <a:rPr dirty="0" sz="1200" spc="40">
                <a:latin typeface="Symbol"/>
                <a:cs typeface="Symbol"/>
              </a:rPr>
              <a:t>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algn="just" marL="88900" marR="81280">
              <a:lnSpc>
                <a:spcPct val="1159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and this looks like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bottom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circle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radius </a:t>
            </a:r>
            <a:r>
              <a:rPr dirty="0" sz="1100">
                <a:latin typeface="Calibri"/>
                <a:cs typeface="Calibri"/>
              </a:rPr>
              <a:t>1 </a:t>
            </a:r>
            <a:r>
              <a:rPr dirty="0" sz="1100" spc="-5">
                <a:latin typeface="Calibri"/>
                <a:cs typeface="Calibri"/>
              </a:rPr>
              <a:t>centered 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origin.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upper limit for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 is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 </a:t>
            </a:r>
            <a:r>
              <a:rPr dirty="0" sz="1100">
                <a:latin typeface="Calibri"/>
                <a:cs typeface="Calibri"/>
              </a:rPr>
              <a:t>we won’t </a:t>
            </a:r>
            <a:r>
              <a:rPr dirty="0" sz="1100" spc="-5">
                <a:latin typeface="Calibri"/>
                <a:cs typeface="Calibri"/>
              </a:rPr>
              <a:t>have any portion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top </a:t>
            </a:r>
            <a:r>
              <a:rPr dirty="0" sz="1100" spc="-5">
                <a:latin typeface="Calibri"/>
                <a:cs typeface="Calibri"/>
              </a:rPr>
              <a:t>half of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disk and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it looks </a:t>
            </a:r>
            <a:r>
              <a:rPr dirty="0" sz="1100" spc="-10">
                <a:latin typeface="Calibri"/>
                <a:cs typeface="Calibri"/>
              </a:rPr>
              <a:t>like </a:t>
            </a:r>
            <a:r>
              <a:rPr dirty="0" sz="1100" spc="-5">
                <a:latin typeface="Calibri"/>
                <a:cs typeface="Calibri"/>
              </a:rPr>
              <a:t>we are going 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bottom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radius</a:t>
            </a:r>
            <a:r>
              <a:rPr dirty="0" sz="1100">
                <a:latin typeface="Calibri"/>
                <a:cs typeface="Calibri"/>
              </a:rPr>
              <a:t> 1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 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150">
              <a:latin typeface="Calibri"/>
              <a:cs typeface="Calibri"/>
            </a:endParaRPr>
          </a:p>
          <a:p>
            <a:pPr marL="88900" marR="317500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bottom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inequalities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then,</a:t>
            </a:r>
            <a:endParaRPr sz="1100">
              <a:latin typeface="Calibri"/>
              <a:cs typeface="Calibri"/>
            </a:endParaRPr>
          </a:p>
          <a:p>
            <a:pPr marL="2489200">
              <a:lnSpc>
                <a:spcPct val="100000"/>
              </a:lnSpc>
              <a:spcBef>
                <a:spcPts val="50"/>
              </a:spcBef>
            </a:pPr>
            <a:r>
              <a:rPr dirty="0" sz="1250" spc="-25">
                <a:latin typeface="Symbol"/>
                <a:cs typeface="Symbol"/>
              </a:rPr>
              <a:t></a:t>
            </a:r>
            <a:r>
              <a:rPr dirty="0" sz="1250" spc="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2</a:t>
            </a:r>
            <a:r>
              <a:rPr dirty="0" sz="1250" spc="-25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  <a:p>
            <a:pPr algn="ctr" marR="256540">
              <a:lnSpc>
                <a:spcPct val="100000"/>
              </a:lnSpc>
              <a:spcBef>
                <a:spcPts val="365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5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  <a:p>
            <a:pPr algn="ctr" marR="290195">
              <a:lnSpc>
                <a:spcPct val="100000"/>
              </a:lnSpc>
              <a:spcBef>
                <a:spcPts val="25"/>
              </a:spcBef>
            </a:pPr>
            <a:r>
              <a:rPr dirty="0" sz="1150" spc="20" i="1">
                <a:latin typeface="Times New Roman"/>
                <a:cs typeface="Times New Roman"/>
              </a:rPr>
              <a:t>dx</a:t>
            </a:r>
            <a:r>
              <a:rPr dirty="0" sz="1150" spc="-110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dA</a:t>
            </a:r>
            <a:r>
              <a:rPr dirty="0" sz="1150" spc="-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dr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120650">
              <a:lnSpc>
                <a:spcPct val="100000"/>
              </a:lnSpc>
              <a:spcBef>
                <a:spcPts val="180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integral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becomes,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2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76843" y="7090218"/>
            <a:ext cx="235238" cy="114697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4630155" y="6879870"/>
            <a:ext cx="280670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17170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654477" y="7081087"/>
            <a:ext cx="57785" cy="102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254335" y="6897729"/>
            <a:ext cx="24384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86055" algn="l"/>
              </a:tabLst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765699" y="6944956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51451" y="7096166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324942" y="6948925"/>
            <a:ext cx="452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065549" y="6892952"/>
            <a:ext cx="269875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r>
              <a:rPr dirty="0" sz="700">
                <a:latin typeface="Times New Roman"/>
                <a:cs typeface="Times New Roman"/>
              </a:rPr>
              <a:t>    </a:t>
            </a:r>
            <a:r>
              <a:rPr dirty="0" sz="700" spc="-3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903887" y="6940662"/>
            <a:ext cx="346075" cy="2184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241223" y="7096165"/>
            <a:ext cx="43497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  </a:t>
            </a:r>
            <a:r>
              <a:rPr dirty="0" sz="700" spc="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>
                <a:latin typeface="Times New Roman"/>
                <a:cs typeface="Times New Roman"/>
              </a:rPr>
              <a:t>  </a:t>
            </a:r>
            <a:r>
              <a:rPr dirty="0" sz="700" spc="-75">
                <a:latin typeface="Times New Roman"/>
                <a:cs typeface="Times New Roman"/>
              </a:rPr>
              <a:t> </a:t>
            </a:r>
            <a:r>
              <a:rPr dirty="0" sz="700" spc="-30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110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697820" y="6860819"/>
            <a:ext cx="1302385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142">
                <a:latin typeface="Symbol"/>
                <a:cs typeface="Symbol"/>
              </a:rPr>
              <a:t></a:t>
            </a:r>
            <a:r>
              <a:rPr dirty="0" sz="1200" i="1">
                <a:latin typeface="Times New Roman"/>
                <a:cs typeface="Times New Roman"/>
              </a:rPr>
              <a:t>dy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185196" y="6927493"/>
            <a:ext cx="2540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r>
              <a:rPr dirty="0" sz="1800" spc="270">
                <a:latin typeface="Times New Roman"/>
                <a:cs typeface="Times New Roman"/>
              </a:rPr>
              <a:t> </a:t>
            </a: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961534" y="6927493"/>
            <a:ext cx="34925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800" spc="-100">
                <a:latin typeface="Symbol"/>
                <a:cs typeface="Symbol"/>
              </a:rPr>
              <a:t></a:t>
            </a:r>
            <a:r>
              <a:rPr dirty="0" baseline="-15873" sz="1050" spc="-7">
                <a:latin typeface="Symbol"/>
                <a:cs typeface="Symbol"/>
              </a:rPr>
              <a:t></a:t>
            </a:r>
            <a:r>
              <a:rPr dirty="0" baseline="-15873" sz="1050">
                <a:latin typeface="Times New Roman"/>
                <a:cs typeface="Times New Roman"/>
              </a:rPr>
              <a:t>    </a:t>
            </a:r>
            <a:r>
              <a:rPr dirty="0" baseline="-15873" sz="1050" spc="-7">
                <a:latin typeface="Times New Roman"/>
                <a:cs typeface="Times New Roman"/>
              </a:rPr>
              <a:t> </a:t>
            </a: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73327" y="7403034"/>
            <a:ext cx="522287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do.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027589" y="7676276"/>
            <a:ext cx="577850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14350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pic>
        <p:nvPicPr>
          <p:cNvPr id="37" name="object 3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63072" y="7886897"/>
            <a:ext cx="234646" cy="114857"/>
          </a:xfrm>
          <a:prstGeom prst="rect">
            <a:avLst/>
          </a:prstGeom>
        </p:spPr>
      </p:pic>
      <p:sp>
        <p:nvSpPr>
          <p:cNvPr id="38" name="object 38"/>
          <p:cNvSpPr/>
          <p:nvPr/>
        </p:nvSpPr>
        <p:spPr>
          <a:xfrm>
            <a:off x="4912311" y="7685796"/>
            <a:ext cx="0" cy="374015"/>
          </a:xfrm>
          <a:custGeom>
            <a:avLst/>
            <a:gdLst/>
            <a:ahLst/>
            <a:cxnLst/>
            <a:rect l="l" t="t" r="r" b="b"/>
            <a:pathLst>
              <a:path w="0" h="374015">
                <a:moveTo>
                  <a:pt x="0" y="0"/>
                </a:moveTo>
                <a:lnTo>
                  <a:pt x="0" y="373585"/>
                </a:lnTo>
              </a:path>
            </a:pathLst>
          </a:custGeom>
          <a:ln w="753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4335208" y="835904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370" y="0"/>
                </a:lnTo>
              </a:path>
            </a:pathLst>
          </a:custGeom>
          <a:ln w="755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 txBox="1"/>
          <p:nvPr/>
        </p:nvSpPr>
        <p:spPr>
          <a:xfrm>
            <a:off x="2740230" y="7877773"/>
            <a:ext cx="57785" cy="102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906729" y="7621809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341060" y="7694157"/>
            <a:ext cx="243204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86055" algn="l"/>
              </a:tabLst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172232" y="7741449"/>
            <a:ext cx="35814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0035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915089" y="7965199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332077" y="7864588"/>
            <a:ext cx="10160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089313" y="8776147"/>
            <a:ext cx="10160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191707" y="7598004"/>
            <a:ext cx="118745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995159" y="7737216"/>
            <a:ext cx="180975" cy="2184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10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434205" y="8195719"/>
            <a:ext cx="568960" cy="2654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d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endParaRPr baseline="4444" sz="1875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328017" y="7892876"/>
            <a:ext cx="43434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  </a:t>
            </a:r>
            <a:r>
              <a:rPr dirty="0" sz="700" spc="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>
                <a:latin typeface="Times New Roman"/>
                <a:cs typeface="Times New Roman"/>
              </a:rPr>
              <a:t>  </a:t>
            </a:r>
            <a:r>
              <a:rPr dirty="0" sz="700" spc="-75">
                <a:latin typeface="Times New Roman"/>
                <a:cs typeface="Times New Roman"/>
              </a:rPr>
              <a:t> </a:t>
            </a:r>
            <a:r>
              <a:rPr dirty="0" sz="700" spc="-30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110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783428" y="7657167"/>
            <a:ext cx="2155825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827405" algn="l"/>
                <a:tab pos="1558290" algn="l"/>
              </a:tabLst>
            </a:pP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dy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u="sng" baseline="34722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4722" sz="1800" spc="-11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217">
                <a:latin typeface="Symbol"/>
                <a:cs typeface="Symbol"/>
              </a:rPr>
              <a:t>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200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endParaRPr baseline="-4385" sz="285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922539" y="8620969"/>
            <a:ext cx="699135" cy="2654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u="sng" baseline="37777" sz="1875" spc="-44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37777" sz="1875" spc="11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064478" y="7641699"/>
            <a:ext cx="13017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064478" y="7795169"/>
            <a:ext cx="13017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039078" y="7900899"/>
            <a:ext cx="224154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-25">
                <a:latin typeface="Symbol"/>
                <a:cs typeface="Symbol"/>
              </a:rPr>
              <a:t></a:t>
            </a:r>
            <a:r>
              <a:rPr dirty="0" baseline="-11904" sz="1050" spc="-37">
                <a:latin typeface="Symbol"/>
                <a:cs typeface="Symbol"/>
              </a:rPr>
              <a:t></a:t>
            </a:r>
            <a:endParaRPr baseline="-11904" sz="105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039078" y="8064171"/>
            <a:ext cx="41783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-37037" sz="1800">
                <a:latin typeface="Symbol"/>
                <a:cs typeface="Symbol"/>
              </a:rPr>
              <a:t></a:t>
            </a:r>
            <a:r>
              <a:rPr dirty="0" baseline="-37037" sz="1800" spc="-187">
                <a:latin typeface="Times New Roman"/>
                <a:cs typeface="Times New Roman"/>
              </a:rPr>
              <a:t> </a:t>
            </a: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r>
              <a:rPr dirty="0" sz="700">
                <a:latin typeface="Times New Roman"/>
                <a:cs typeface="Times New Roman"/>
              </a:rPr>
              <a:t>  </a:t>
            </a:r>
            <a:r>
              <a:rPr dirty="0" baseline="-25462" sz="1800" spc="-7">
                <a:latin typeface="Times New Roman"/>
                <a:cs typeface="Times New Roman"/>
              </a:rPr>
              <a:t>1</a:t>
            </a:r>
            <a:endParaRPr baseline="-25462" sz="18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947939" y="8231562"/>
            <a:ext cx="24701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-4629" sz="1800">
                <a:latin typeface="Symbol"/>
                <a:cs typeface="Symbol"/>
              </a:rPr>
              <a:t></a:t>
            </a:r>
            <a:endParaRPr baseline="-4629" sz="1800">
              <a:latin typeface="Symbol"/>
              <a:cs typeface="Symbo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026378" y="8350569"/>
            <a:ext cx="43307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</a:pPr>
            <a:r>
              <a:rPr dirty="0" sz="1200" spc="-25">
                <a:latin typeface="Symbol"/>
                <a:cs typeface="Symbol"/>
              </a:rPr>
              <a:t></a:t>
            </a:r>
            <a:r>
              <a:rPr dirty="0" baseline="-7936" sz="1050" spc="-37">
                <a:latin typeface="Symbol"/>
                <a:cs typeface="Symbol"/>
              </a:rPr>
              <a:t></a:t>
            </a:r>
            <a:r>
              <a:rPr dirty="0" baseline="-7936" sz="1050" spc="209">
                <a:latin typeface="Times New Roman"/>
                <a:cs typeface="Times New Roman"/>
              </a:rPr>
              <a:t>  </a:t>
            </a:r>
            <a:r>
              <a:rPr dirty="0" baseline="-7936" sz="1050" spc="20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272131" y="7723968"/>
            <a:ext cx="25336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r>
              <a:rPr dirty="0" sz="1800" spc="270">
                <a:latin typeface="Times New Roman"/>
                <a:cs typeface="Times New Roman"/>
              </a:rPr>
              <a:t> </a:t>
            </a: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914400" y="1098790"/>
            <a:ext cx="5943600" cy="7877809"/>
          </a:xfrm>
          <a:custGeom>
            <a:avLst/>
            <a:gdLst/>
            <a:ahLst/>
            <a:cxnLst/>
            <a:rect l="l" t="t" r="r" b="b"/>
            <a:pathLst>
              <a:path w="5943600" h="7877809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7871473"/>
                </a:lnTo>
                <a:lnTo>
                  <a:pt x="6096" y="7871473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7871473"/>
                </a:lnTo>
                <a:lnTo>
                  <a:pt x="0" y="7877569"/>
                </a:lnTo>
                <a:lnTo>
                  <a:pt x="6096" y="7877569"/>
                </a:lnTo>
                <a:lnTo>
                  <a:pt x="5937504" y="7877569"/>
                </a:lnTo>
                <a:lnTo>
                  <a:pt x="5943600" y="7877569"/>
                </a:lnTo>
                <a:lnTo>
                  <a:pt x="5943600" y="7871473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4640579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850900" y="900176"/>
            <a:ext cx="5389880" cy="1783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4-4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b="1">
                <a:latin typeface="Calibri"/>
                <a:cs typeface="Calibri"/>
              </a:rPr>
              <a:t> Double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Integrals in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b="1">
                <a:latin typeface="Calibri"/>
                <a:cs typeface="Calibri"/>
              </a:rPr>
              <a:t>Polar</a:t>
            </a:r>
            <a:r>
              <a:rPr dirty="0" sz="1600" spc="-5" b="1">
                <a:latin typeface="Calibri"/>
                <a:cs typeface="Calibri"/>
              </a:rPr>
              <a:t> Coordinates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6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dirty="0" baseline="2525" sz="1650">
                <a:latin typeface="Calibri"/>
                <a:cs typeface="Calibri"/>
              </a:rPr>
              <a:t>1. </a:t>
            </a:r>
            <a:r>
              <a:rPr dirty="0" baseline="2525" sz="1650" spc="-7">
                <a:latin typeface="Calibri"/>
                <a:cs typeface="Calibri"/>
              </a:rPr>
              <a:t>Evaluate</a:t>
            </a:r>
            <a:r>
              <a:rPr dirty="0" baseline="2525" sz="1650" spc="307">
                <a:latin typeface="Calibri"/>
                <a:cs typeface="Calibri"/>
              </a:rPr>
              <a:t> </a:t>
            </a:r>
            <a:r>
              <a:rPr dirty="0" baseline="-14285" sz="2625" spc="-7">
                <a:latin typeface="Symbol"/>
                <a:cs typeface="Symbol"/>
              </a:rPr>
              <a:t></a:t>
            </a:r>
            <a:r>
              <a:rPr dirty="0" baseline="-14285" sz="2625" spc="-195">
                <a:latin typeface="Times New Roman"/>
                <a:cs typeface="Times New Roman"/>
              </a:rPr>
              <a:t> </a:t>
            </a:r>
            <a:r>
              <a:rPr dirty="0" sz="1150" spc="60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24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45">
                <a:latin typeface="Times New Roman"/>
                <a:cs typeface="Times New Roman"/>
              </a:rPr>
              <a:t>3</a:t>
            </a:r>
            <a:r>
              <a:rPr dirty="0" sz="1150" spc="45" i="1">
                <a:latin typeface="Times New Roman"/>
                <a:cs typeface="Times New Roman"/>
              </a:rPr>
              <a:t>x</a:t>
            </a:r>
            <a:r>
              <a:rPr dirty="0" sz="1150" spc="-105" i="1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dA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where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i="1">
                <a:latin typeface="Calibri"/>
                <a:cs typeface="Calibri"/>
              </a:rPr>
              <a:t>D</a:t>
            </a:r>
            <a:r>
              <a:rPr dirty="0" baseline="2525" sz="1650" spc="15" i="1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region </a:t>
            </a:r>
            <a:r>
              <a:rPr dirty="0" baseline="2525" sz="1650" spc="-7">
                <a:latin typeface="Calibri"/>
                <a:cs typeface="Calibri"/>
              </a:rPr>
              <a:t>in 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3</a:t>
            </a:r>
            <a:r>
              <a:rPr dirty="0" baseline="31746" sz="1050" spc="-7">
                <a:latin typeface="Calibri"/>
                <a:cs typeface="Calibri"/>
              </a:rPr>
              <a:t>rd</a:t>
            </a:r>
            <a:r>
              <a:rPr dirty="0" baseline="31746" sz="1050" spc="12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quadrant between</a:t>
            </a:r>
            <a:r>
              <a:rPr dirty="0" baseline="2525" sz="1650" spc="330">
                <a:latin typeface="Calibri"/>
                <a:cs typeface="Calibri"/>
              </a:rPr>
              <a:t> </a:t>
            </a:r>
            <a:r>
              <a:rPr dirty="0" baseline="3831" sz="2175" spc="-120" i="1">
                <a:latin typeface="Times New Roman"/>
                <a:cs typeface="Times New Roman"/>
              </a:rPr>
              <a:t>x</a:t>
            </a:r>
            <a:r>
              <a:rPr dirty="0" baseline="52083" sz="1200" spc="-120">
                <a:latin typeface="Times New Roman"/>
                <a:cs typeface="Times New Roman"/>
              </a:rPr>
              <a:t>2</a:t>
            </a:r>
            <a:r>
              <a:rPr dirty="0" baseline="52083" sz="1200" spc="-7">
                <a:latin typeface="Times New Roman"/>
                <a:cs typeface="Times New Roman"/>
              </a:rPr>
              <a:t> </a:t>
            </a:r>
            <a:r>
              <a:rPr dirty="0" baseline="3831" sz="2175" spc="-262">
                <a:latin typeface="Symbol"/>
                <a:cs typeface="Symbol"/>
              </a:rPr>
              <a:t></a:t>
            </a:r>
            <a:r>
              <a:rPr dirty="0" baseline="3831" sz="2175" spc="-67">
                <a:latin typeface="Times New Roman"/>
                <a:cs typeface="Times New Roman"/>
              </a:rPr>
              <a:t> </a:t>
            </a:r>
            <a:r>
              <a:rPr dirty="0" baseline="3831" sz="2175" spc="-104" i="1">
                <a:latin typeface="Times New Roman"/>
                <a:cs typeface="Times New Roman"/>
              </a:rPr>
              <a:t>y</a:t>
            </a:r>
            <a:r>
              <a:rPr dirty="0" baseline="52083" sz="1200" spc="-104">
                <a:latin typeface="Times New Roman"/>
                <a:cs typeface="Times New Roman"/>
              </a:rPr>
              <a:t>2</a:t>
            </a:r>
            <a:r>
              <a:rPr dirty="0" baseline="52083" sz="1200" spc="75">
                <a:latin typeface="Times New Roman"/>
                <a:cs typeface="Times New Roman"/>
              </a:rPr>
              <a:t> </a:t>
            </a:r>
            <a:r>
              <a:rPr dirty="0" baseline="3831" sz="2175" spc="-262">
                <a:latin typeface="Symbol"/>
                <a:cs typeface="Symbol"/>
              </a:rPr>
              <a:t></a:t>
            </a:r>
            <a:r>
              <a:rPr dirty="0" baseline="3831" sz="2175" spc="-330">
                <a:latin typeface="Times New Roman"/>
                <a:cs typeface="Times New Roman"/>
              </a:rPr>
              <a:t> </a:t>
            </a:r>
            <a:r>
              <a:rPr dirty="0" baseline="3831" sz="2175" spc="-240">
                <a:latin typeface="Times New Roman"/>
                <a:cs typeface="Times New Roman"/>
              </a:rPr>
              <a:t>1</a:t>
            </a:r>
            <a:r>
              <a:rPr dirty="0" baseline="3831" sz="2175" spc="-112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endParaRPr baseline="2525" sz="1650">
              <a:latin typeface="Calibri"/>
              <a:cs typeface="Calibri"/>
            </a:endParaRPr>
          </a:p>
          <a:p>
            <a:pPr marL="774700">
              <a:lnSpc>
                <a:spcPct val="100000"/>
              </a:lnSpc>
              <a:spcBef>
                <a:spcPts val="275"/>
              </a:spcBef>
            </a:pPr>
            <a:r>
              <a:rPr dirty="0" sz="650" spc="35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  <a:p>
            <a:pPr marL="95885">
              <a:lnSpc>
                <a:spcPct val="100000"/>
              </a:lnSpc>
              <a:spcBef>
                <a:spcPts val="390"/>
              </a:spcBef>
            </a:pPr>
            <a:r>
              <a:rPr dirty="0" baseline="3831" sz="2175" spc="-37" i="1">
                <a:latin typeface="Times New Roman"/>
                <a:cs typeface="Times New Roman"/>
              </a:rPr>
              <a:t>x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97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Symbol"/>
                <a:cs typeface="Symbol"/>
              </a:rPr>
              <a:t></a:t>
            </a:r>
            <a:r>
              <a:rPr dirty="0" baseline="3831" sz="2175" spc="-15">
                <a:latin typeface="Times New Roman"/>
                <a:cs typeface="Times New Roman"/>
              </a:rPr>
              <a:t> </a:t>
            </a:r>
            <a:r>
              <a:rPr dirty="0" baseline="3831" sz="2175" spc="-15" i="1">
                <a:latin typeface="Times New Roman"/>
                <a:cs typeface="Times New Roman"/>
              </a:rPr>
              <a:t>y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22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Symbol"/>
                <a:cs typeface="Symbol"/>
              </a:rPr>
              <a:t></a:t>
            </a:r>
            <a:r>
              <a:rPr dirty="0" baseline="3831" sz="2175" spc="-165">
                <a:latin typeface="Times New Roman"/>
                <a:cs typeface="Times New Roman"/>
              </a:rPr>
              <a:t> </a:t>
            </a:r>
            <a:r>
              <a:rPr dirty="0" baseline="3831" sz="2175" spc="-150">
                <a:latin typeface="Times New Roman"/>
                <a:cs typeface="Times New Roman"/>
              </a:rPr>
              <a:t>9</a:t>
            </a:r>
            <a:r>
              <a:rPr dirty="0" baseline="3831" sz="2175" spc="-30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5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Below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 a</a:t>
            </a:r>
            <a:r>
              <a:rPr dirty="0" sz="1200" spc="-5">
                <a:latin typeface="Times New Roman"/>
                <a:cs typeface="Times New Roman"/>
              </a:rPr>
              <a:t> quick sketch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region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559" y="5446981"/>
            <a:ext cx="5887085" cy="29692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28511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 integrals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2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often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useful 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else,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does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clear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polar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Describing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 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limits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 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often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(not</a:t>
            </a:r>
            <a:r>
              <a:rPr dirty="0" sz="1100" spc="-5">
                <a:latin typeface="Calibri"/>
                <a:cs typeface="Calibri"/>
              </a:rPr>
              <a:t> always,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messy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12700" marR="60325">
              <a:lnSpc>
                <a:spcPct val="1095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shows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circular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indicate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polar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bad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least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discussed above polar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pretty </a:t>
            </a:r>
            <a:r>
              <a:rPr dirty="0" sz="1100">
                <a:latin typeface="Calibri"/>
                <a:cs typeface="Calibri"/>
              </a:rPr>
              <a:t>much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</a:t>
            </a:r>
            <a:r>
              <a:rPr dirty="0" sz="1100">
                <a:latin typeface="Calibri"/>
                <a:cs typeface="Calibri"/>
              </a:rPr>
              <a:t> way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endParaRPr sz="1100">
              <a:latin typeface="Calibri"/>
              <a:cs typeface="Calibri"/>
            </a:endParaRPr>
          </a:p>
          <a:p>
            <a:pPr marL="12700" marR="443865">
              <a:lnSpc>
                <a:spcPct val="22000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once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determining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pretty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setting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limits shouldn’t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Here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68159" y="8592282"/>
            <a:ext cx="742315" cy="2184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250" spc="-20">
                <a:latin typeface="Symbol"/>
                <a:cs typeface="Symbol"/>
              </a:rPr>
              <a:t></a:t>
            </a:r>
            <a:r>
              <a:rPr dirty="0" sz="1250" spc="12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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Symbol"/>
                <a:cs typeface="Symbol"/>
              </a:rPr>
              <a:t></a:t>
            </a:r>
            <a:r>
              <a:rPr dirty="0" sz="1250" spc="9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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u="sng" baseline="31746" sz="1050" spc="-14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baseline="31746" sz="1050" spc="22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15253" y="8695061"/>
            <a:ext cx="560705" cy="35052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195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z="1200" spc="5">
                <a:latin typeface="Times New Roman"/>
                <a:cs typeface="Times New Roman"/>
              </a:rPr>
              <a:t>1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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r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05100" y="2895589"/>
            <a:ext cx="2362199" cy="23806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062328"/>
            <a:ext cx="282956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26386" y="1686469"/>
            <a:ext cx="76200" cy="27495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600" spc="-140">
                <a:latin typeface="Symbol"/>
                <a:cs typeface="Symbol"/>
              </a:rPr>
              <a:t>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73938" y="1686469"/>
            <a:ext cx="76200" cy="27495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68097" y="1613034"/>
            <a:ext cx="76200" cy="38925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2350" spc="-390">
                <a:latin typeface="Symbol"/>
                <a:cs typeface="Symbol"/>
              </a:rPr>
              <a:t></a:t>
            </a:r>
            <a:endParaRPr sz="2350">
              <a:latin typeface="Symbol"/>
              <a:cs typeface="Symbo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414902" y="1727636"/>
            <a:ext cx="41910" cy="0"/>
          </a:xfrm>
          <a:custGeom>
            <a:avLst/>
            <a:gdLst/>
            <a:ahLst/>
            <a:cxnLst/>
            <a:rect l="l" t="t" r="r" b="b"/>
            <a:pathLst>
              <a:path w="41910" h="0">
                <a:moveTo>
                  <a:pt x="0" y="0"/>
                </a:moveTo>
                <a:lnTo>
                  <a:pt x="41521" y="0"/>
                </a:lnTo>
              </a:path>
            </a:pathLst>
          </a:custGeom>
          <a:ln w="371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370586" y="2204141"/>
            <a:ext cx="41910" cy="0"/>
          </a:xfrm>
          <a:custGeom>
            <a:avLst/>
            <a:gdLst/>
            <a:ahLst/>
            <a:cxnLst/>
            <a:rect l="l" t="t" r="r" b="b"/>
            <a:pathLst>
              <a:path w="41910" h="0">
                <a:moveTo>
                  <a:pt x="0" y="0"/>
                </a:moveTo>
                <a:lnTo>
                  <a:pt x="41521" y="0"/>
                </a:lnTo>
              </a:path>
            </a:pathLst>
          </a:custGeom>
          <a:ln w="371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3408189" y="1640261"/>
            <a:ext cx="57785" cy="17208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ts val="560"/>
              </a:lnSpc>
              <a:spcBef>
                <a:spcPts val="120"/>
              </a:spcBef>
            </a:pPr>
            <a:r>
              <a:rPr dirty="0" sz="500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  <a:p>
            <a:pPr marL="12700">
              <a:lnSpc>
                <a:spcPts val="560"/>
              </a:lnSpc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63872" y="2116766"/>
            <a:ext cx="57785" cy="1054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500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63872" y="2183188"/>
            <a:ext cx="57785" cy="1054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09408" y="1670792"/>
            <a:ext cx="69850" cy="1358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33023" y="1695979"/>
            <a:ext cx="69850" cy="1358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566420" algn="l"/>
              </a:tabLst>
            </a:pPr>
            <a:r>
              <a:rPr dirty="0" spc="-20" i="1">
                <a:latin typeface="Times New Roman"/>
                <a:cs typeface="Times New Roman"/>
              </a:rPr>
              <a:t>r</a:t>
            </a:r>
            <a:r>
              <a:rPr dirty="0" spc="-125" i="1">
                <a:latin typeface="Times New Roman"/>
                <a:cs typeface="Times New Roman"/>
              </a:rPr>
              <a:t> </a:t>
            </a:r>
            <a:r>
              <a:rPr dirty="0" spc="-15"/>
              <a:t>si</a:t>
            </a:r>
            <a:r>
              <a:rPr dirty="0" spc="65"/>
              <a:t>n</a:t>
            </a:r>
            <a:r>
              <a:rPr dirty="0" sz="1300" spc="-50">
                <a:latin typeface="Symbol"/>
                <a:cs typeface="Symbol"/>
              </a:rPr>
              <a:t></a:t>
            </a:r>
            <a:r>
              <a:rPr dirty="0" sz="1300"/>
              <a:t>	</a:t>
            </a:r>
            <a:r>
              <a:rPr dirty="0" spc="-25">
                <a:latin typeface="Symbol"/>
                <a:cs typeface="Symbol"/>
              </a:rPr>
              <a:t></a:t>
            </a:r>
            <a:r>
              <a:rPr dirty="0" spc="-130"/>
              <a:t> </a:t>
            </a:r>
            <a:r>
              <a:rPr dirty="0" spc="-85"/>
              <a:t>3</a:t>
            </a:r>
            <a:r>
              <a:rPr dirty="0" spc="-20" i="1">
                <a:latin typeface="Times New Roman"/>
                <a:cs typeface="Times New Roman"/>
              </a:rPr>
              <a:t>r</a:t>
            </a:r>
            <a:r>
              <a:rPr dirty="0" spc="-105" i="1">
                <a:latin typeface="Times New Roman"/>
                <a:cs typeface="Times New Roman"/>
              </a:rPr>
              <a:t> </a:t>
            </a:r>
            <a:r>
              <a:rPr dirty="0" spc="-30"/>
              <a:t>c</a:t>
            </a:r>
            <a:r>
              <a:rPr dirty="0" spc="-25"/>
              <a:t>o</a:t>
            </a:r>
            <a:r>
              <a:rPr dirty="0" spc="35"/>
              <a:t>s</a:t>
            </a:r>
            <a:r>
              <a:rPr dirty="0" sz="1300" spc="-50">
                <a:latin typeface="Symbol"/>
                <a:cs typeface="Symbol"/>
              </a:rPr>
              <a:t></a:t>
            </a:r>
            <a:r>
              <a:rPr dirty="0" sz="1300" spc="-100"/>
              <a:t> </a:t>
            </a:r>
            <a:r>
              <a:rPr dirty="0" baseline="-5910" sz="3525" spc="-367">
                <a:latin typeface="Symbol"/>
                <a:cs typeface="Symbol"/>
              </a:rPr>
              <a:t></a:t>
            </a:r>
            <a:r>
              <a:rPr dirty="0" sz="1250" spc="-20" i="1">
                <a:latin typeface="Times New Roman"/>
                <a:cs typeface="Times New Roman"/>
              </a:rPr>
              <a:t>r</a:t>
            </a:r>
            <a:r>
              <a:rPr dirty="0" sz="1250" spc="-85" i="1">
                <a:latin typeface="Times New Roman"/>
                <a:cs typeface="Times New Roman"/>
              </a:rPr>
              <a:t> </a:t>
            </a:r>
            <a:r>
              <a:rPr dirty="0" sz="1250" spc="-20" i="1">
                <a:latin typeface="Times New Roman"/>
                <a:cs typeface="Times New Roman"/>
              </a:rPr>
              <a:t>dr</a:t>
            </a:r>
            <a:r>
              <a:rPr dirty="0" sz="1250" spc="-85" i="1">
                <a:latin typeface="Times New Roman"/>
                <a:cs typeface="Times New Roman"/>
              </a:rPr>
              <a:t> </a:t>
            </a:r>
            <a:r>
              <a:rPr dirty="0" sz="1250" spc="-25" i="1">
                <a:latin typeface="Times New Roman"/>
                <a:cs typeface="Times New Roman"/>
              </a:rPr>
              <a:t>d</a:t>
            </a:r>
            <a:r>
              <a:rPr dirty="0" sz="1300" spc="-50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98838" y="2171592"/>
            <a:ext cx="779780" cy="1358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85115" algn="l"/>
                <a:tab pos="721995" algn="l"/>
              </a:tabLst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02202" y="2117828"/>
            <a:ext cx="23304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50" spc="-30">
                <a:latin typeface="Symbol"/>
                <a:cs typeface="Symbol"/>
              </a:rPr>
              <a:t></a:t>
            </a:r>
            <a:r>
              <a:rPr dirty="0" sz="750" spc="-30">
                <a:latin typeface="Times New Roman"/>
                <a:cs typeface="Times New Roman"/>
              </a:rPr>
              <a:t>    </a:t>
            </a:r>
            <a:r>
              <a:rPr dirty="0" sz="750" spc="-4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328312" y="2324082"/>
            <a:ext cx="27749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19710" algn="l"/>
              </a:tabLst>
            </a:pPr>
            <a:r>
              <a:rPr dirty="0" sz="750" spc="-30">
                <a:latin typeface="Symbol"/>
                <a:cs typeface="Symbol"/>
              </a:rPr>
              <a:t></a:t>
            </a:r>
            <a:r>
              <a:rPr dirty="0" sz="750" spc="-30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28585" y="2167792"/>
            <a:ext cx="1536065" cy="2254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50" spc="-20" i="1">
                <a:latin typeface="Times New Roman"/>
                <a:cs typeface="Times New Roman"/>
              </a:rPr>
              <a:t>r</a:t>
            </a:r>
            <a:r>
              <a:rPr dirty="0" sz="1250" spc="-20" i="1">
                <a:latin typeface="Times New Roman"/>
                <a:cs typeface="Times New Roman"/>
              </a:rPr>
              <a:t> </a:t>
            </a:r>
            <a:r>
              <a:rPr dirty="0" sz="1250" spc="30" i="1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sin</a:t>
            </a:r>
            <a:r>
              <a:rPr dirty="0" sz="1250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Symbol"/>
                <a:cs typeface="Symbol"/>
              </a:rPr>
              <a:t></a:t>
            </a:r>
            <a:r>
              <a:rPr dirty="0" sz="1300" spc="100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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50" spc="-85">
                <a:latin typeface="Times New Roman"/>
                <a:cs typeface="Times New Roman"/>
              </a:rPr>
              <a:t>3</a:t>
            </a:r>
            <a:r>
              <a:rPr dirty="0" sz="1250" spc="-20" i="1">
                <a:latin typeface="Times New Roman"/>
                <a:cs typeface="Times New Roman"/>
              </a:rPr>
              <a:t>r</a:t>
            </a:r>
            <a:r>
              <a:rPr dirty="0" sz="1250" i="1">
                <a:latin typeface="Times New Roman"/>
                <a:cs typeface="Times New Roman"/>
              </a:rPr>
              <a:t> </a:t>
            </a:r>
            <a:r>
              <a:rPr dirty="0" sz="1250" spc="95" i="1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Times New Roman"/>
                <a:cs typeface="Times New Roman"/>
              </a:rPr>
              <a:t>c</a:t>
            </a:r>
            <a:r>
              <a:rPr dirty="0" sz="1250" spc="-25">
                <a:latin typeface="Times New Roman"/>
                <a:cs typeface="Times New Roman"/>
              </a:rPr>
              <a:t>o</a:t>
            </a:r>
            <a:r>
              <a:rPr dirty="0" sz="1250" spc="35">
                <a:latin typeface="Times New Roman"/>
                <a:cs typeface="Times New Roman"/>
              </a:rPr>
              <a:t>s</a:t>
            </a:r>
            <a:r>
              <a:rPr dirty="0" sz="1300" spc="-50">
                <a:latin typeface="Symbol"/>
                <a:cs typeface="Symbol"/>
              </a:rPr>
              <a:t></a:t>
            </a:r>
            <a:r>
              <a:rPr dirty="0" sz="1300" spc="-50">
                <a:latin typeface="Times New Roman"/>
                <a:cs typeface="Times New Roman"/>
              </a:rPr>
              <a:t> </a:t>
            </a:r>
            <a:r>
              <a:rPr dirty="0" sz="1250" spc="-20" i="1">
                <a:latin typeface="Times New Roman"/>
                <a:cs typeface="Times New Roman"/>
              </a:rPr>
              <a:t>dr</a:t>
            </a:r>
            <a:r>
              <a:rPr dirty="0" sz="1250" spc="-85" i="1">
                <a:latin typeface="Times New Roman"/>
                <a:cs typeface="Times New Roman"/>
              </a:rPr>
              <a:t> </a:t>
            </a:r>
            <a:r>
              <a:rPr dirty="0" sz="1250" spc="-30" i="1">
                <a:latin typeface="Times New Roman"/>
                <a:cs typeface="Times New Roman"/>
              </a:rPr>
              <a:t>d</a:t>
            </a:r>
            <a:r>
              <a:rPr dirty="0" sz="1300" spc="-50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446518" y="1641391"/>
            <a:ext cx="7429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50" spc="-30">
                <a:latin typeface="Symbol"/>
                <a:cs typeface="Symbol"/>
              </a:rPr>
              <a:t></a:t>
            </a:r>
            <a:endParaRPr sz="75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155489" y="2175831"/>
            <a:ext cx="109855" cy="2159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50" spc="-25">
                <a:latin typeface="Symbol"/>
                <a:cs typeface="Symbol"/>
              </a:rPr>
              <a:t>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272847" y="1686467"/>
            <a:ext cx="131445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50" spc="-30">
                <a:latin typeface="Symbol"/>
                <a:cs typeface="Symbol"/>
              </a:rPr>
              <a:t>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247447" y="1815600"/>
            <a:ext cx="427990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44805" algn="l"/>
              </a:tabLst>
            </a:pPr>
            <a:r>
              <a:rPr dirty="0" sz="1250" spc="-55">
                <a:latin typeface="Symbol"/>
                <a:cs typeface="Symbol"/>
              </a:rPr>
              <a:t></a:t>
            </a:r>
            <a:r>
              <a:rPr dirty="0" baseline="-11111" sz="1125" spc="-82">
                <a:latin typeface="Symbol"/>
                <a:cs typeface="Symbol"/>
              </a:rPr>
              <a:t></a:t>
            </a:r>
            <a:r>
              <a:rPr dirty="0" baseline="-11111" sz="1125" spc="-82">
                <a:latin typeface="Times New Roman"/>
                <a:cs typeface="Times New Roman"/>
              </a:rPr>
              <a:t>	</a:t>
            </a:r>
            <a:r>
              <a:rPr dirty="0" baseline="3968" sz="1050" spc="-7">
                <a:latin typeface="Times New Roman"/>
                <a:cs typeface="Times New Roman"/>
              </a:rPr>
              <a:t>1</a:t>
            </a:r>
            <a:endParaRPr baseline="3968" sz="10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321203" y="1562589"/>
            <a:ext cx="969644" cy="534670"/>
          </a:xfrm>
          <a:prstGeom prst="rect">
            <a:avLst/>
          </a:prstGeom>
        </p:spPr>
        <p:txBody>
          <a:bodyPr wrap="square" lIns="0" tIns="9715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765"/>
              </a:spcBef>
            </a:pPr>
            <a:r>
              <a:rPr dirty="0" baseline="-13513" sz="2775" spc="-89">
                <a:latin typeface="Symbol"/>
                <a:cs typeface="Symbol"/>
              </a:rPr>
              <a:t></a:t>
            </a:r>
            <a:r>
              <a:rPr dirty="0" baseline="-13513" sz="2775" spc="-22">
                <a:latin typeface="Symbol"/>
                <a:cs typeface="Symbol"/>
              </a:rPr>
              <a:t></a:t>
            </a:r>
            <a:r>
              <a:rPr dirty="0" baseline="-13513" sz="2775" spc="-240">
                <a:latin typeface="Times New Roman"/>
                <a:cs typeface="Times New Roman"/>
              </a:rPr>
              <a:t> </a:t>
            </a:r>
            <a:r>
              <a:rPr dirty="0" sz="125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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50" spc="10">
                <a:latin typeface="Times New Roman"/>
                <a:cs typeface="Times New Roman"/>
              </a:rPr>
              <a:t>3</a:t>
            </a:r>
            <a:r>
              <a:rPr dirty="0" sz="1250" spc="-20" i="1">
                <a:latin typeface="Times New Roman"/>
                <a:cs typeface="Times New Roman"/>
              </a:rPr>
              <a:t>x</a:t>
            </a:r>
            <a:r>
              <a:rPr dirty="0" sz="1250" spc="-135" i="1">
                <a:latin typeface="Times New Roman"/>
                <a:cs typeface="Times New Roman"/>
              </a:rPr>
              <a:t> </a:t>
            </a:r>
            <a:r>
              <a:rPr dirty="0" sz="1250" spc="-25" i="1">
                <a:latin typeface="Times New Roman"/>
                <a:cs typeface="Times New Roman"/>
              </a:rPr>
              <a:t>dA</a:t>
            </a:r>
            <a:r>
              <a:rPr dirty="0" sz="1250" spc="-35" i="1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</a:t>
            </a:r>
            <a:endParaRPr sz="1250">
              <a:latin typeface="Symbol"/>
              <a:cs typeface="Symbol"/>
            </a:endParaRPr>
          </a:p>
          <a:p>
            <a:pPr marL="66675">
              <a:lnSpc>
                <a:spcPct val="100000"/>
              </a:lnSpc>
              <a:spcBef>
                <a:spcPts val="275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533148" y="1701731"/>
            <a:ext cx="88900" cy="3111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850" spc="-15">
                <a:latin typeface="Symbol"/>
                <a:cs typeface="Symbol"/>
              </a:rPr>
              <a:t>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277727" y="2153472"/>
            <a:ext cx="299720" cy="3111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23520" algn="l"/>
              </a:tabLst>
            </a:pPr>
            <a:r>
              <a:rPr dirty="0" sz="1850" spc="-15">
                <a:latin typeface="Symbol"/>
                <a:cs typeface="Symbol"/>
              </a:rPr>
              <a:t></a:t>
            </a:r>
            <a:r>
              <a:rPr dirty="0" sz="1850" spc="-15">
                <a:latin typeface="Times New Roman"/>
                <a:cs typeface="Times New Roman"/>
              </a:rPr>
              <a:t>	</a:t>
            </a:r>
            <a:r>
              <a:rPr dirty="0" sz="1850" spc="-15">
                <a:latin typeface="Symbol"/>
                <a:cs typeface="Symbol"/>
              </a:rPr>
              <a:t>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511" y="2619356"/>
            <a:ext cx="5941695" cy="1170305"/>
          </a:xfrm>
          <a:prstGeom prst="rect">
            <a:avLst/>
          </a:prstGeom>
        </p:spPr>
        <p:txBody>
          <a:bodyPr wrap="square" lIns="0" tIns="5715" rIns="0" bIns="0" rtlCol="0" vert="horz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45"/>
              </a:spcBef>
            </a:pP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converting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forget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284">
                <a:latin typeface="Calibri"/>
                <a:cs typeface="Calibri"/>
              </a:rPr>
              <a:t> </a:t>
            </a:r>
            <a:r>
              <a:rPr dirty="0" sz="1050" spc="95" i="1">
                <a:latin typeface="Times New Roman"/>
                <a:cs typeface="Times New Roman"/>
              </a:rPr>
              <a:t>dA</a:t>
            </a:r>
            <a:r>
              <a:rPr dirty="0" sz="1050" spc="-10" i="1">
                <a:latin typeface="Times New Roman"/>
                <a:cs typeface="Times New Roman"/>
              </a:rPr>
              <a:t> </a:t>
            </a:r>
            <a:r>
              <a:rPr dirty="0" sz="1050" spc="95">
                <a:latin typeface="Symbol"/>
                <a:cs typeface="Symbol"/>
              </a:rPr>
              <a:t></a:t>
            </a:r>
            <a:r>
              <a:rPr dirty="0" sz="1050" spc="25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r</a:t>
            </a:r>
            <a:r>
              <a:rPr dirty="0" sz="1050" spc="-30" i="1">
                <a:latin typeface="Times New Roman"/>
                <a:cs typeface="Times New Roman"/>
              </a:rPr>
              <a:t> </a:t>
            </a:r>
            <a:r>
              <a:rPr dirty="0" sz="1050" spc="75" i="1">
                <a:latin typeface="Times New Roman"/>
                <a:cs typeface="Times New Roman"/>
              </a:rPr>
              <a:t>dr</a:t>
            </a:r>
            <a:r>
              <a:rPr dirty="0" sz="1050" spc="-25" i="1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d</a:t>
            </a:r>
            <a:r>
              <a:rPr dirty="0" sz="1150" spc="65">
                <a:latin typeface="Symbol"/>
                <a:cs typeface="Symbol"/>
              </a:rPr>
              <a:t></a:t>
            </a:r>
            <a:r>
              <a:rPr dirty="0" sz="1150" spc="37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so </a:t>
            </a:r>
            <a:r>
              <a:rPr dirty="0" baseline="2525" sz="1650" spc="-7">
                <a:latin typeface="Calibri"/>
                <a:cs typeface="Calibri"/>
              </a:rPr>
              <a:t>we’ll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pickup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extra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i="1">
                <a:latin typeface="Calibri"/>
                <a:cs typeface="Calibri"/>
              </a:rPr>
              <a:t>r 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-7">
                <a:latin typeface="Calibri"/>
                <a:cs typeface="Calibri"/>
              </a:rPr>
              <a:t> integrand.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Forgetting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extra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i="1">
                <a:latin typeface="Calibri"/>
                <a:cs typeface="Calibri"/>
              </a:rPr>
              <a:t>r</a:t>
            </a:r>
            <a:r>
              <a:rPr dirty="0" baseline="2525" sz="1650" spc="-22" i="1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one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of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common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mistakes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Here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500497" y="4053647"/>
            <a:ext cx="40640" cy="0"/>
          </a:xfrm>
          <a:custGeom>
            <a:avLst/>
            <a:gdLst/>
            <a:ahLst/>
            <a:cxnLst/>
            <a:rect l="l" t="t" r="r" b="b"/>
            <a:pathLst>
              <a:path w="40639" h="0">
                <a:moveTo>
                  <a:pt x="0" y="0"/>
                </a:moveTo>
                <a:lnTo>
                  <a:pt x="40620" y="0"/>
                </a:lnTo>
              </a:path>
            </a:pathLst>
          </a:custGeom>
          <a:ln w="3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3656924" y="4419822"/>
            <a:ext cx="74930" cy="3168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900" spc="-245">
                <a:latin typeface="Symbol"/>
                <a:cs typeface="Symbol"/>
              </a:rPr>
              <a:t>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891954" y="4419823"/>
            <a:ext cx="74930" cy="3168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960503" y="4494934"/>
            <a:ext cx="0" cy="245110"/>
          </a:xfrm>
          <a:custGeom>
            <a:avLst/>
            <a:gdLst/>
            <a:ahLst/>
            <a:cxnLst/>
            <a:rect l="l" t="t" r="r" b="b"/>
            <a:pathLst>
              <a:path w="0" h="245110">
                <a:moveTo>
                  <a:pt x="0" y="0"/>
                </a:moveTo>
                <a:lnTo>
                  <a:pt x="0" y="244846"/>
                </a:lnTo>
              </a:path>
            </a:pathLst>
          </a:custGeom>
          <a:ln w="74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3543852" y="4491735"/>
            <a:ext cx="40640" cy="0"/>
          </a:xfrm>
          <a:custGeom>
            <a:avLst/>
            <a:gdLst/>
            <a:ahLst/>
            <a:cxnLst/>
            <a:rect l="l" t="t" r="r" b="b"/>
            <a:pathLst>
              <a:path w="40639" h="0">
                <a:moveTo>
                  <a:pt x="0" y="0"/>
                </a:moveTo>
                <a:lnTo>
                  <a:pt x="40620" y="0"/>
                </a:lnTo>
              </a:path>
            </a:pathLst>
          </a:custGeom>
          <a:ln w="3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3500497" y="4900613"/>
            <a:ext cx="40640" cy="0"/>
          </a:xfrm>
          <a:custGeom>
            <a:avLst/>
            <a:gdLst/>
            <a:ahLst/>
            <a:cxnLst/>
            <a:rect l="l" t="t" r="r" b="b"/>
            <a:pathLst>
              <a:path w="40639" h="0">
                <a:moveTo>
                  <a:pt x="0" y="0"/>
                </a:moveTo>
                <a:lnTo>
                  <a:pt x="40620" y="0"/>
                </a:lnTo>
              </a:path>
            </a:pathLst>
          </a:custGeom>
          <a:ln w="3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3493658" y="3968543"/>
            <a:ext cx="57150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493658" y="4032956"/>
            <a:ext cx="57150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537013" y="4471041"/>
            <a:ext cx="57150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93658" y="4879920"/>
            <a:ext cx="57150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730454" y="4021759"/>
            <a:ext cx="6921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821359" y="4021759"/>
            <a:ext cx="76327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9400" algn="l"/>
                <a:tab pos="706120" algn="l"/>
              </a:tabLst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531152" y="3969581"/>
            <a:ext cx="228600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10">
                <a:latin typeface="Symbol"/>
                <a:cs typeface="Symbol"/>
              </a:rPr>
              <a:t></a:t>
            </a:r>
            <a:r>
              <a:rPr dirty="0" sz="700" spc="-10">
                <a:latin typeface="Times New Roman"/>
                <a:cs typeface="Times New Roman"/>
              </a:rPr>
              <a:t>    </a:t>
            </a:r>
            <a:r>
              <a:rPr dirty="0" sz="700" spc="5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458893" y="4169620"/>
            <a:ext cx="271780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15265" algn="l"/>
              </a:tabLst>
            </a:pPr>
            <a:r>
              <a:rPr dirty="0" sz="700" spc="-10">
                <a:latin typeface="Symbol"/>
                <a:cs typeface="Symbol"/>
              </a:rPr>
              <a:t>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961475" y="4430640"/>
            <a:ext cx="6921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729960" y="4501455"/>
            <a:ext cx="70485" cy="228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954835" y="4645083"/>
            <a:ext cx="6921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963921" y="4868726"/>
            <a:ext cx="6921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511613" y="4377639"/>
            <a:ext cx="161290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500" spc="-5">
                <a:latin typeface="Times New Roman"/>
                <a:cs typeface="Times New Roman"/>
              </a:rPr>
              <a:t>3</a:t>
            </a:r>
            <a:r>
              <a:rPr dirty="0" sz="500" spc="-80">
                <a:latin typeface="Times New Roman"/>
                <a:cs typeface="Times New Roman"/>
              </a:rPr>
              <a:t> </a:t>
            </a:r>
            <a:r>
              <a:rPr dirty="0" baseline="-19841" sz="1050" spc="-15">
                <a:latin typeface="Symbol"/>
                <a:cs typeface="Symbol"/>
              </a:rPr>
              <a:t></a:t>
            </a:r>
            <a:endParaRPr baseline="-19841" sz="105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468258" y="4786517"/>
            <a:ext cx="161290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500" spc="-5">
                <a:latin typeface="Times New Roman"/>
                <a:cs typeface="Times New Roman"/>
              </a:rPr>
              <a:t>3</a:t>
            </a:r>
            <a:r>
              <a:rPr dirty="0" sz="500" spc="-80">
                <a:latin typeface="Times New Roman"/>
                <a:cs typeface="Times New Roman"/>
              </a:rPr>
              <a:t> </a:t>
            </a:r>
            <a:r>
              <a:rPr dirty="0" baseline="-19841" sz="1050" spc="-15">
                <a:latin typeface="Symbol"/>
                <a:cs typeface="Symbol"/>
              </a:rPr>
              <a:t></a:t>
            </a:r>
            <a:endParaRPr baseline="-19841" sz="105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654289" y="4025771"/>
            <a:ext cx="74358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3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dA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752587" y="4017841"/>
            <a:ext cx="1503045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10" i="1">
                <a:latin typeface="Times New Roman"/>
                <a:cs typeface="Times New Roman"/>
              </a:rPr>
              <a:t>r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sin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Symbol"/>
                <a:cs typeface="Symbol"/>
              </a:rPr>
              <a:t></a:t>
            </a:r>
            <a:r>
              <a:rPr dirty="0" sz="1250" spc="10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70">
                <a:latin typeface="Times New Roman"/>
                <a:cs typeface="Times New Roman"/>
              </a:rPr>
              <a:t>3</a:t>
            </a:r>
            <a:r>
              <a:rPr dirty="0" sz="1200" spc="-10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c</a:t>
            </a:r>
            <a:r>
              <a:rPr dirty="0" sz="1200" spc="-10">
                <a:latin typeface="Times New Roman"/>
                <a:cs typeface="Times New Roman"/>
              </a:rPr>
              <a:t>o</a:t>
            </a:r>
            <a:r>
              <a:rPr dirty="0" sz="1200" spc="45">
                <a:latin typeface="Times New Roman"/>
                <a:cs typeface="Times New Roman"/>
              </a:rPr>
              <a:t>s</a:t>
            </a:r>
            <a:r>
              <a:rPr dirty="0" sz="1250" spc="-40">
                <a:latin typeface="Symbol"/>
                <a:cs typeface="Symbol"/>
              </a:rPr>
              <a:t></a:t>
            </a:r>
            <a:r>
              <a:rPr dirty="0" sz="1250" spc="-4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dr</a:t>
            </a:r>
            <a:r>
              <a:rPr dirty="0" sz="1200" spc="-80" i="1">
                <a:latin typeface="Times New Roman"/>
                <a:cs typeface="Times New Roman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d</a:t>
            </a:r>
            <a:r>
              <a:rPr dirty="0" sz="1250" spc="-4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498443" y="4004185"/>
            <a:ext cx="138430" cy="384175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ts val="2065"/>
              </a:lnSpc>
              <a:spcBef>
                <a:spcPts val="115"/>
              </a:spcBef>
            </a:pPr>
            <a:r>
              <a:rPr dirty="0" sz="1800" spc="-5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0640">
              <a:lnSpc>
                <a:spcPts val="745"/>
              </a:lnSpc>
            </a:pPr>
            <a:r>
              <a:rPr dirty="0" sz="700" spc="-1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037663" y="4481531"/>
            <a:ext cx="179070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15" i="1">
                <a:latin typeface="Times New Roman"/>
                <a:cs typeface="Times New Roman"/>
              </a:rPr>
              <a:t>d</a:t>
            </a:r>
            <a:r>
              <a:rPr dirty="0" sz="1250" spc="-4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458891" y="5016583"/>
            <a:ext cx="73025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1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825519" y="4864812"/>
            <a:ext cx="104139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50" spc="-4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285080" y="4489471"/>
            <a:ext cx="10795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787364" y="4481531"/>
            <a:ext cx="1137285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200" spc="-10" i="1">
                <a:latin typeface="Times New Roman"/>
                <a:cs typeface="Times New Roman"/>
              </a:rPr>
              <a:t>r</a:t>
            </a:r>
            <a:r>
              <a:rPr dirty="0" sz="1200" spc="-200" i="1">
                <a:latin typeface="Times New Roman"/>
                <a:cs typeface="Times New Roman"/>
              </a:rPr>
              <a:t> </a:t>
            </a:r>
            <a:r>
              <a:rPr dirty="0" baseline="43650" sz="1050" spc="-15">
                <a:latin typeface="Times New Roman"/>
                <a:cs typeface="Times New Roman"/>
              </a:rPr>
              <a:t>4</a:t>
            </a:r>
            <a:r>
              <a:rPr dirty="0" baseline="43650" sz="1050" spc="9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sin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 spc="-120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Symbol"/>
                <a:cs typeface="Symbol"/>
              </a:rPr>
              <a:t></a:t>
            </a:r>
            <a:r>
              <a:rPr dirty="0" sz="1250" spc="10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r</a:t>
            </a:r>
            <a:r>
              <a:rPr dirty="0" baseline="43650" sz="1050" spc="-15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12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c</a:t>
            </a:r>
            <a:r>
              <a:rPr dirty="0" sz="1200" spc="-10">
                <a:latin typeface="Times New Roman"/>
                <a:cs typeface="Times New Roman"/>
              </a:rPr>
              <a:t>o</a:t>
            </a:r>
            <a:r>
              <a:rPr dirty="0" sz="1200" spc="45">
                <a:latin typeface="Times New Roman"/>
                <a:cs typeface="Times New Roman"/>
              </a:rPr>
              <a:t>s</a:t>
            </a:r>
            <a:r>
              <a:rPr dirty="0" sz="1250" spc="-4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285080" y="4864814"/>
            <a:ext cx="1565910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40995" algn="l"/>
              </a:tabLst>
            </a:pPr>
            <a:r>
              <a:rPr dirty="0" sz="1200" spc="-15">
                <a:latin typeface="Symbol"/>
                <a:cs typeface="Symbol"/>
              </a:rPr>
              <a:t></a:t>
            </a:r>
            <a:r>
              <a:rPr dirty="0" sz="1200" spc="-15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Times New Roman"/>
                <a:cs typeface="Times New Roman"/>
              </a:rPr>
              <a:t>20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sin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Symbol"/>
                <a:cs typeface="Symbol"/>
              </a:rPr>
              <a:t></a:t>
            </a:r>
            <a:r>
              <a:rPr dirty="0" sz="1250" spc="3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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26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c</a:t>
            </a:r>
            <a:r>
              <a:rPr dirty="0" sz="1200" spc="-10">
                <a:latin typeface="Times New Roman"/>
                <a:cs typeface="Times New Roman"/>
              </a:rPr>
              <a:t>o</a:t>
            </a:r>
            <a:r>
              <a:rPr dirty="0" sz="1200" spc="45">
                <a:latin typeface="Times New Roman"/>
                <a:cs typeface="Times New Roman"/>
              </a:rPr>
              <a:t>s</a:t>
            </a:r>
            <a:r>
              <a:rPr dirty="0" sz="1250" spc="-40">
                <a:latin typeface="Symbol"/>
                <a:cs typeface="Symbol"/>
              </a:rPr>
              <a:t></a:t>
            </a:r>
            <a:r>
              <a:rPr dirty="0" sz="1250" spc="-1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404599" y="4451467"/>
            <a:ext cx="12890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5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379199" y="4579891"/>
            <a:ext cx="22161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spc="-35">
                <a:latin typeface="Symbol"/>
                <a:cs typeface="Symbol"/>
              </a:rPr>
              <a:t></a:t>
            </a:r>
            <a:r>
              <a:rPr dirty="0" baseline="-11904" sz="1050" spc="-52">
                <a:latin typeface="Symbol"/>
                <a:cs typeface="Symbol"/>
              </a:rPr>
              <a:t></a:t>
            </a:r>
            <a:endParaRPr baseline="-11904" sz="1050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409283" y="4004185"/>
            <a:ext cx="294005" cy="30226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219075" algn="l"/>
              </a:tabLst>
            </a:pPr>
            <a:r>
              <a:rPr dirty="0" sz="1800" spc="-10">
                <a:latin typeface="Symbol"/>
                <a:cs typeface="Symbol"/>
              </a:rPr>
              <a:t></a:t>
            </a:r>
            <a:r>
              <a:rPr dirty="0" sz="1800" spc="-10">
                <a:latin typeface="Times New Roman"/>
                <a:cs typeface="Times New Roman"/>
              </a:rPr>
              <a:t>	</a:t>
            </a: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409287" y="4851145"/>
            <a:ext cx="87630" cy="30226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901687" y="5331925"/>
            <a:ext cx="1880870" cy="3911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 sz="1100" spc="-5">
                <a:latin typeface="Calibri"/>
                <a:cs typeface="Calibri"/>
              </a:rPr>
              <a:t>Finally, 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250" spc="-180">
                <a:latin typeface="Symbol"/>
                <a:cs typeface="Symbol"/>
              </a:rPr>
              <a:t></a:t>
            </a:r>
            <a:r>
              <a:rPr dirty="0" sz="1250" spc="16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3193520" y="6000975"/>
            <a:ext cx="41910" cy="0"/>
          </a:xfrm>
          <a:custGeom>
            <a:avLst/>
            <a:gdLst/>
            <a:ahLst/>
            <a:cxnLst/>
            <a:rect l="l" t="t" r="r" b="b"/>
            <a:pathLst>
              <a:path w="41910" h="0">
                <a:moveTo>
                  <a:pt x="0" y="0"/>
                </a:moveTo>
                <a:lnTo>
                  <a:pt x="41855" y="0"/>
                </a:lnTo>
              </a:path>
            </a:pathLst>
          </a:custGeom>
          <a:ln w="346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 txBox="1"/>
          <p:nvPr/>
        </p:nvSpPr>
        <p:spPr>
          <a:xfrm>
            <a:off x="3462544" y="6340006"/>
            <a:ext cx="841375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79425" algn="l"/>
                <a:tab pos="717550" algn="l"/>
              </a:tabLst>
            </a:pP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170">
                <a:latin typeface="Times New Roman"/>
                <a:cs typeface="Times New Roman"/>
              </a:rPr>
              <a:t>	</a:t>
            </a:r>
            <a:r>
              <a:rPr dirty="0" baseline="1851" sz="2250" spc="-150">
                <a:latin typeface="Symbol"/>
                <a:cs typeface="Symbol"/>
              </a:rPr>
              <a:t></a:t>
            </a:r>
            <a:r>
              <a:rPr dirty="0" baseline="1851" sz="2250" spc="-150">
                <a:latin typeface="Times New Roman"/>
                <a:cs typeface="Times New Roman"/>
              </a:rPr>
              <a:t>	</a:t>
            </a:r>
            <a:r>
              <a:rPr dirty="0" baseline="1851" sz="2250" spc="-52">
                <a:latin typeface="Symbol"/>
                <a:cs typeface="Symbol"/>
              </a:rPr>
              <a:t></a:t>
            </a:r>
            <a:r>
              <a:rPr dirty="0" sz="1700" spc="-170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3193520" y="6422366"/>
            <a:ext cx="41910" cy="0"/>
          </a:xfrm>
          <a:custGeom>
            <a:avLst/>
            <a:gdLst/>
            <a:ahLst/>
            <a:cxnLst/>
            <a:rect l="l" t="t" r="r" b="b"/>
            <a:pathLst>
              <a:path w="41910" h="0">
                <a:moveTo>
                  <a:pt x="0" y="0"/>
                </a:moveTo>
                <a:lnTo>
                  <a:pt x="41855" y="0"/>
                </a:lnTo>
              </a:path>
            </a:pathLst>
          </a:custGeom>
          <a:ln w="346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 txBox="1"/>
          <p:nvPr/>
        </p:nvSpPr>
        <p:spPr>
          <a:xfrm>
            <a:off x="3087853" y="6682892"/>
            <a:ext cx="1689100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725170" algn="l"/>
                <a:tab pos="963930" algn="l"/>
                <a:tab pos="1624330" algn="l"/>
              </a:tabLst>
            </a:pP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170">
                <a:latin typeface="Times New Roman"/>
                <a:cs typeface="Times New Roman"/>
              </a:rPr>
              <a:t>	</a:t>
            </a:r>
            <a:r>
              <a:rPr dirty="0" baseline="1851" sz="2250" spc="-150">
                <a:latin typeface="Symbol"/>
                <a:cs typeface="Symbol"/>
              </a:rPr>
              <a:t></a:t>
            </a:r>
            <a:r>
              <a:rPr dirty="0" baseline="1851" sz="2250" spc="-150">
                <a:latin typeface="Times New Roman"/>
                <a:cs typeface="Times New Roman"/>
              </a:rPr>
              <a:t>	</a:t>
            </a:r>
            <a:r>
              <a:rPr dirty="0" baseline="1851" sz="2250" spc="-150">
                <a:latin typeface="Symbol"/>
                <a:cs typeface="Symbol"/>
              </a:rPr>
              <a:t></a:t>
            </a:r>
            <a:r>
              <a:rPr dirty="0" baseline="1851" sz="2250" spc="-150">
                <a:latin typeface="Times New Roman"/>
                <a:cs typeface="Times New Roman"/>
              </a:rPr>
              <a:t>	</a:t>
            </a:r>
            <a:r>
              <a:rPr dirty="0" sz="1700" spc="-170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4771366" y="6751397"/>
            <a:ext cx="64135" cy="220345"/>
            <a:chOff x="4771366" y="6751397"/>
            <a:chExt cx="64135" cy="220345"/>
          </a:xfrm>
        </p:grpSpPr>
        <p:sp>
          <p:nvSpPr>
            <p:cNvPr id="65" name="object 65"/>
            <p:cNvSpPr/>
            <p:nvPr/>
          </p:nvSpPr>
          <p:spPr>
            <a:xfrm>
              <a:off x="4775190" y="6751397"/>
              <a:ext cx="0" cy="220345"/>
            </a:xfrm>
            <a:custGeom>
              <a:avLst/>
              <a:gdLst/>
              <a:ahLst/>
              <a:cxnLst/>
              <a:rect l="l" t="t" r="r" b="b"/>
              <a:pathLst>
                <a:path w="0" h="220345">
                  <a:moveTo>
                    <a:pt x="0" y="0"/>
                  </a:moveTo>
                  <a:lnTo>
                    <a:pt x="0" y="220125"/>
                  </a:lnTo>
                </a:path>
              </a:pathLst>
            </a:custGeom>
            <a:ln w="76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4793300" y="6766021"/>
              <a:ext cx="41910" cy="0"/>
            </a:xfrm>
            <a:custGeom>
              <a:avLst/>
              <a:gdLst/>
              <a:ahLst/>
              <a:cxnLst/>
              <a:rect l="l" t="t" r="r" b="b"/>
              <a:pathLst>
                <a:path w="41910" h="0">
                  <a:moveTo>
                    <a:pt x="0" y="0"/>
                  </a:moveTo>
                  <a:lnTo>
                    <a:pt x="41855" y="0"/>
                  </a:lnTo>
                </a:path>
              </a:pathLst>
            </a:custGeom>
            <a:ln w="34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7" name="object 67"/>
          <p:cNvSpPr txBox="1"/>
          <p:nvPr/>
        </p:nvSpPr>
        <p:spPr>
          <a:xfrm>
            <a:off x="3186857" y="5980568"/>
            <a:ext cx="58419" cy="10033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450" spc="30">
                <a:latin typeface="Times New Roman"/>
                <a:cs typeface="Times New Roman"/>
              </a:rPr>
              <a:t>2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186857" y="6401963"/>
            <a:ext cx="58419" cy="10033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450" spc="30">
                <a:latin typeface="Times New Roman"/>
                <a:cs typeface="Times New Roman"/>
              </a:rPr>
              <a:t>2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161457" y="6311488"/>
            <a:ext cx="16446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450" spc="30">
                <a:latin typeface="Times New Roman"/>
                <a:cs typeface="Times New Roman"/>
              </a:rPr>
              <a:t>3</a:t>
            </a:r>
            <a:r>
              <a:rPr dirty="0" sz="450" spc="-65">
                <a:latin typeface="Times New Roman"/>
                <a:cs typeface="Times New Roman"/>
              </a:rPr>
              <a:t> </a:t>
            </a:r>
            <a:r>
              <a:rPr dirty="0" baseline="-19841" sz="1050">
                <a:latin typeface="Symbol"/>
                <a:cs typeface="Symbol"/>
              </a:rPr>
              <a:t></a:t>
            </a:r>
            <a:endParaRPr baseline="-19841" sz="1050">
              <a:latin typeface="Symbol"/>
              <a:cs typeface="Symbo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761238" y="6655145"/>
            <a:ext cx="16446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450" spc="30">
                <a:latin typeface="Times New Roman"/>
                <a:cs typeface="Times New Roman"/>
              </a:rPr>
              <a:t>3</a:t>
            </a:r>
            <a:r>
              <a:rPr dirty="0" sz="450" spc="-65">
                <a:latin typeface="Times New Roman"/>
                <a:cs typeface="Times New Roman"/>
              </a:rPr>
              <a:t> </a:t>
            </a:r>
            <a:r>
              <a:rPr dirty="0" baseline="-19841" sz="1050">
                <a:latin typeface="Symbol"/>
                <a:cs typeface="Symbol"/>
              </a:rPr>
              <a:t></a:t>
            </a:r>
            <a:endParaRPr baseline="-19841" sz="1050">
              <a:latin typeface="Symbol"/>
              <a:cs typeface="Symbo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773740" y="6708085"/>
            <a:ext cx="74930" cy="300990"/>
          </a:xfrm>
          <a:prstGeom prst="rect">
            <a:avLst/>
          </a:prstGeom>
        </p:spPr>
        <p:txBody>
          <a:bodyPr wrap="square" lIns="0" tIns="5461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430"/>
              </a:spcBef>
            </a:pPr>
            <a:r>
              <a:rPr dirty="0" sz="450" spc="30">
                <a:latin typeface="Times New Roman"/>
                <a:cs typeface="Times New Roman"/>
              </a:rPr>
              <a:t>2</a:t>
            </a:r>
            <a:endParaRPr sz="4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70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2400449" y="5969792"/>
            <a:ext cx="70485" cy="1282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50" spc="25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161459" y="5890093"/>
            <a:ext cx="16446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450" spc="30">
                <a:latin typeface="Times New Roman"/>
                <a:cs typeface="Times New Roman"/>
              </a:rPr>
              <a:t>3</a:t>
            </a:r>
            <a:r>
              <a:rPr dirty="0" sz="450" spc="-65">
                <a:latin typeface="Times New Roman"/>
                <a:cs typeface="Times New Roman"/>
              </a:rPr>
              <a:t> </a:t>
            </a:r>
            <a:r>
              <a:rPr dirty="0" baseline="-19841" sz="1050">
                <a:latin typeface="Symbol"/>
                <a:cs typeface="Symbol"/>
              </a:rPr>
              <a:t></a:t>
            </a:r>
            <a:endParaRPr baseline="-19841" sz="1050">
              <a:latin typeface="Symbol"/>
              <a:cs typeface="Symbo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2972000" y="6737933"/>
            <a:ext cx="342900" cy="2032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35">
                <a:latin typeface="Symbol"/>
                <a:cs typeface="Symbol"/>
              </a:rPr>
              <a:t></a:t>
            </a:r>
            <a:r>
              <a:rPr dirty="0" sz="1150" spc="24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10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3276910" y="6729211"/>
            <a:ext cx="69088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200" spc="5">
                <a:latin typeface="Symbol"/>
                <a:cs typeface="Symbol"/>
              </a:rPr>
              <a:t>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Symbol"/>
                <a:cs typeface="Symbol"/>
              </a:rPr>
              <a:t>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125">
                <a:latin typeface="Times New Roman"/>
                <a:cs typeface="Times New Roman"/>
              </a:rPr>
              <a:t>5</a:t>
            </a:r>
            <a:r>
              <a:rPr dirty="0" sz="1150" spc="25">
                <a:latin typeface="Times New Roman"/>
                <a:cs typeface="Times New Roman"/>
              </a:rPr>
              <a:t>sin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3930110" y="6729211"/>
            <a:ext cx="766445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200" spc="5">
                <a:latin typeface="Symbol"/>
                <a:cs typeface="Symbol"/>
              </a:rPr>
              <a:t></a:t>
            </a:r>
            <a:r>
              <a:rPr dirty="0" sz="1200" spc="5">
                <a:latin typeface="Times New Roman"/>
                <a:cs typeface="Times New Roman"/>
              </a:rPr>
              <a:t>  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26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si</a:t>
            </a:r>
            <a:r>
              <a:rPr dirty="0" sz="1150" spc="120">
                <a:latin typeface="Times New Roman"/>
                <a:cs typeface="Times New Roman"/>
              </a:rPr>
              <a:t>n</a:t>
            </a:r>
            <a:r>
              <a:rPr dirty="0" sz="1200" spc="5">
                <a:latin typeface="Symbol"/>
                <a:cs typeface="Symbol"/>
              </a:rPr>
              <a:t>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5078645" y="6756400"/>
            <a:ext cx="511809" cy="173355"/>
          </a:xfrm>
          <a:prstGeom prst="rect">
            <a:avLst/>
          </a:prstGeom>
          <a:ln w="764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2860">
              <a:lnSpc>
                <a:spcPts val="1360"/>
              </a:lnSpc>
            </a:pPr>
            <a:r>
              <a:rPr dirty="0" sz="1150" spc="-50">
                <a:latin typeface="Times New Roman"/>
                <a:cs typeface="Times New Roman"/>
              </a:rPr>
              <a:t>5</a:t>
            </a:r>
            <a:r>
              <a:rPr dirty="0" sz="1200" spc="5">
                <a:latin typeface="Symbol"/>
                <a:cs typeface="Symbol"/>
              </a:rPr>
              <a:t>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26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3151009" y="6111347"/>
            <a:ext cx="7493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2296568" y="5964917"/>
            <a:ext cx="2394585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  <a:tabLst>
                <a:tab pos="1026160" algn="l"/>
              </a:tabLst>
            </a:pPr>
            <a:r>
              <a:rPr dirty="0" sz="1150" spc="25" i="1">
                <a:latin typeface="Times New Roman"/>
                <a:cs typeface="Times New Roman"/>
              </a:rPr>
              <a:t>y</a:t>
            </a:r>
            <a:r>
              <a:rPr dirty="0" sz="1150" spc="25" i="1">
                <a:latin typeface="Times New Roman"/>
                <a:cs typeface="Times New Roman"/>
              </a:rPr>
              <a:t>  </a:t>
            </a:r>
            <a:r>
              <a:rPr dirty="0" sz="1150" spc="-110" i="1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Symbol"/>
                <a:cs typeface="Symbol"/>
              </a:rPr>
              <a:t>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65">
                <a:latin typeface="Times New Roman"/>
                <a:cs typeface="Times New Roman"/>
              </a:rPr>
              <a:t>3</a:t>
            </a:r>
            <a:r>
              <a:rPr dirty="0" sz="1150" spc="25" i="1">
                <a:latin typeface="Times New Roman"/>
                <a:cs typeface="Times New Roman"/>
              </a:rPr>
              <a:t>x</a:t>
            </a:r>
            <a:r>
              <a:rPr dirty="0" sz="1150" spc="-110" i="1">
                <a:latin typeface="Times New Roman"/>
                <a:cs typeface="Times New Roman"/>
              </a:rPr>
              <a:t> </a:t>
            </a:r>
            <a:r>
              <a:rPr dirty="0" sz="1150" spc="35" i="1">
                <a:latin typeface="Times New Roman"/>
                <a:cs typeface="Times New Roman"/>
              </a:rPr>
              <a:t>dA</a:t>
            </a:r>
            <a:r>
              <a:rPr dirty="0" sz="1150" spc="-5" i="1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30">
                <a:latin typeface="Times New Roman"/>
                <a:cs typeface="Times New Roman"/>
              </a:rPr>
              <a:t>20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si</a:t>
            </a:r>
            <a:r>
              <a:rPr dirty="0" sz="1150" spc="114">
                <a:latin typeface="Times New Roman"/>
                <a:cs typeface="Times New Roman"/>
              </a:rPr>
              <a:t>n</a:t>
            </a:r>
            <a:r>
              <a:rPr dirty="0" baseline="42735" sz="975" spc="37">
                <a:latin typeface="Times New Roman"/>
                <a:cs typeface="Times New Roman"/>
              </a:rPr>
              <a:t>2</a:t>
            </a:r>
            <a:r>
              <a:rPr dirty="0" baseline="42735" sz="975" spc="1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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26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c</a:t>
            </a:r>
            <a:r>
              <a:rPr dirty="0" sz="1150" spc="30">
                <a:latin typeface="Times New Roman"/>
                <a:cs typeface="Times New Roman"/>
              </a:rPr>
              <a:t>o</a:t>
            </a:r>
            <a:r>
              <a:rPr dirty="0" sz="1150" spc="80">
                <a:latin typeface="Times New Roman"/>
                <a:cs typeface="Times New Roman"/>
              </a:rPr>
              <a:t>s</a:t>
            </a:r>
            <a:r>
              <a:rPr dirty="0" sz="1200" spc="5">
                <a:latin typeface="Symbol"/>
                <a:cs typeface="Symbol"/>
              </a:rPr>
              <a:t>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d</a:t>
            </a:r>
            <a:r>
              <a:rPr dirty="0" sz="1200" spc="5">
                <a:latin typeface="Symbol"/>
                <a:cs typeface="Symbol"/>
              </a:rPr>
              <a:t>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2161386" y="5952854"/>
            <a:ext cx="141605" cy="3708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ts val="2020"/>
              </a:lnSpc>
              <a:spcBef>
                <a:spcPts val="95"/>
              </a:spcBef>
            </a:pPr>
            <a:r>
              <a:rPr dirty="0" sz="1750" spc="-25">
                <a:latin typeface="Symbol"/>
                <a:cs typeface="Symbol"/>
              </a:rPr>
              <a:t></a:t>
            </a:r>
            <a:endParaRPr sz="1750">
              <a:latin typeface="Symbol"/>
              <a:cs typeface="Symbol"/>
            </a:endParaRPr>
          </a:p>
          <a:p>
            <a:pPr marL="41275">
              <a:lnSpc>
                <a:spcPts val="700"/>
              </a:lnSpc>
            </a:pPr>
            <a:r>
              <a:rPr dirty="0" sz="650" spc="35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3151011" y="6532702"/>
            <a:ext cx="7493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3293510" y="6395034"/>
            <a:ext cx="802640" cy="2032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30">
                <a:latin typeface="Times New Roman"/>
                <a:cs typeface="Times New Roman"/>
              </a:rPr>
              <a:t>10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-95">
                <a:latin typeface="Times New Roman"/>
                <a:cs typeface="Times New Roman"/>
              </a:rPr>
              <a:t> </a:t>
            </a:r>
            <a:r>
              <a:rPr dirty="0" sz="1150" spc="125">
                <a:latin typeface="Times New Roman"/>
                <a:cs typeface="Times New Roman"/>
              </a:rPr>
              <a:t>1</a:t>
            </a:r>
            <a:r>
              <a:rPr dirty="0" sz="1150" spc="35">
                <a:latin typeface="Symbol"/>
                <a:cs typeface="Symbol"/>
              </a:rPr>
              <a:t>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os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4058496" y="6386371"/>
            <a:ext cx="104521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55904" algn="l"/>
              </a:tabLst>
            </a:pPr>
            <a:r>
              <a:rPr dirty="0" sz="1200" spc="5">
                <a:latin typeface="Symbol"/>
                <a:cs typeface="Symbol"/>
              </a:rPr>
              <a:t></a:t>
            </a:r>
            <a:r>
              <a:rPr dirty="0" sz="1200" spc="5">
                <a:latin typeface="Times New Roman"/>
                <a:cs typeface="Times New Roman"/>
              </a:rPr>
              <a:t>	</a:t>
            </a:r>
            <a:r>
              <a:rPr dirty="0" sz="1150" spc="3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26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c</a:t>
            </a:r>
            <a:r>
              <a:rPr dirty="0" sz="1150" spc="30">
                <a:latin typeface="Times New Roman"/>
                <a:cs typeface="Times New Roman"/>
              </a:rPr>
              <a:t>o</a:t>
            </a:r>
            <a:r>
              <a:rPr dirty="0" sz="1150" spc="80">
                <a:latin typeface="Times New Roman"/>
                <a:cs typeface="Times New Roman"/>
              </a:rPr>
              <a:t>s</a:t>
            </a:r>
            <a:r>
              <a:rPr dirty="0" sz="1200" spc="5">
                <a:latin typeface="Symbol"/>
                <a:cs typeface="Symbol"/>
              </a:rPr>
              <a:t>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d</a:t>
            </a:r>
            <a:r>
              <a:rPr dirty="0" sz="1200" spc="5">
                <a:latin typeface="Symbol"/>
                <a:cs typeface="Symbol"/>
              </a:rPr>
              <a:t>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2976791" y="6395093"/>
            <a:ext cx="110489" cy="2032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3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4939235" y="6737933"/>
            <a:ext cx="110489" cy="2032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3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3099920" y="5952854"/>
            <a:ext cx="88900" cy="2914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750" spc="2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3100012" y="6374238"/>
            <a:ext cx="88900" cy="2914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750" spc="2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876239" y="7170121"/>
            <a:ext cx="5868670" cy="596900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 marL="38100" marR="30480">
              <a:lnSpc>
                <a:spcPct val="104200"/>
              </a:lnSpc>
              <a:spcBef>
                <a:spcPts val="70"/>
              </a:spcBef>
            </a:pPr>
            <a:r>
              <a:rPr dirty="0" baseline="2525" sz="1650">
                <a:latin typeface="Calibri"/>
                <a:cs typeface="Calibri"/>
              </a:rPr>
              <a:t>You’ll </a:t>
            </a:r>
            <a:r>
              <a:rPr dirty="0" baseline="2525" sz="1650" spc="-7">
                <a:latin typeface="Calibri"/>
                <a:cs typeface="Calibri"/>
              </a:rPr>
              <a:t>be seeing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fair </a:t>
            </a:r>
            <a:r>
              <a:rPr dirty="0" baseline="2525" sz="1650" spc="-15">
                <a:latin typeface="Calibri"/>
                <a:cs typeface="Calibri"/>
              </a:rPr>
              <a:t>amount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sz="1050" spc="114">
                <a:latin typeface="Times New Roman"/>
                <a:cs typeface="Times New Roman"/>
              </a:rPr>
              <a:t>cos</a:t>
            </a:r>
            <a:r>
              <a:rPr dirty="0" baseline="46296" sz="900" spc="172">
                <a:latin typeface="Times New Roman"/>
                <a:cs typeface="Times New Roman"/>
              </a:rPr>
              <a:t>2 </a:t>
            </a:r>
            <a:r>
              <a:rPr dirty="0" sz="1150" spc="80">
                <a:latin typeface="Symbol"/>
                <a:cs typeface="Symbol"/>
              </a:rPr>
              <a:t></a:t>
            </a:r>
            <a:r>
              <a:rPr dirty="0" sz="1150" spc="8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, </a:t>
            </a:r>
            <a:r>
              <a:rPr dirty="0" sz="1050" spc="35">
                <a:latin typeface="Times New Roman"/>
                <a:cs typeface="Times New Roman"/>
              </a:rPr>
              <a:t>sin</a:t>
            </a:r>
            <a:r>
              <a:rPr dirty="0" baseline="46296" sz="900" spc="52">
                <a:latin typeface="Times New Roman"/>
                <a:cs typeface="Times New Roman"/>
              </a:rPr>
              <a:t>2 </a:t>
            </a:r>
            <a:r>
              <a:rPr dirty="0" sz="1100">
                <a:latin typeface="Symbol"/>
                <a:cs typeface="Symbol"/>
              </a:rPr>
              <a:t>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314" sz="1800" spc="-7">
                <a:latin typeface="Times New Roman"/>
                <a:cs typeface="Times New Roman"/>
              </a:rPr>
              <a:t>sin</a:t>
            </a:r>
            <a:r>
              <a:rPr dirty="0" baseline="2222" sz="1875" spc="-7">
                <a:latin typeface="Symbol"/>
                <a:cs typeface="Symbol"/>
              </a:rPr>
              <a:t></a:t>
            </a:r>
            <a:r>
              <a:rPr dirty="0" baseline="2222" sz="1875" spc="-7">
                <a:latin typeface="Times New Roman"/>
                <a:cs typeface="Times New Roman"/>
              </a:rPr>
              <a:t> </a:t>
            </a:r>
            <a:r>
              <a:rPr dirty="0" baseline="2314" sz="1800" spc="-22">
                <a:latin typeface="Times New Roman"/>
                <a:cs typeface="Times New Roman"/>
              </a:rPr>
              <a:t>cos</a:t>
            </a:r>
            <a:r>
              <a:rPr dirty="0" baseline="2222" sz="1875" spc="-22">
                <a:latin typeface="Symbol"/>
                <a:cs typeface="Symbol"/>
              </a:rPr>
              <a:t></a:t>
            </a:r>
            <a:r>
              <a:rPr dirty="0" baseline="2222" sz="1875" spc="-1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terms in polar integrals </a:t>
            </a:r>
            <a:r>
              <a:rPr dirty="0" baseline="2525" sz="1650" spc="-15">
                <a:latin typeface="Calibri"/>
                <a:cs typeface="Calibri"/>
              </a:rPr>
              <a:t>so </a:t>
            </a:r>
            <a:r>
              <a:rPr dirty="0" baseline="2525" sz="1650" spc="-7">
                <a:latin typeface="Calibri"/>
                <a:cs typeface="Calibri"/>
              </a:rPr>
              <a:t>make sure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>
                <a:latin typeface="Calibri"/>
                <a:cs typeface="Calibri"/>
              </a:rPr>
              <a:t>terms!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half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reduce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  <a:p>
            <a:pPr marL="55244">
              <a:lnSpc>
                <a:spcPct val="100000"/>
              </a:lnSpc>
              <a:spcBef>
                <a:spcPts val="254"/>
              </a:spcBef>
            </a:pPr>
            <a:r>
              <a:rPr dirty="0" sz="1050" spc="35">
                <a:latin typeface="Times New Roman"/>
                <a:cs typeface="Times New Roman"/>
              </a:rPr>
              <a:t>sin</a:t>
            </a:r>
            <a:r>
              <a:rPr dirty="0" baseline="46296" sz="900" spc="52">
                <a:latin typeface="Times New Roman"/>
                <a:cs typeface="Times New Roman"/>
              </a:rPr>
              <a:t>2</a:t>
            </a:r>
            <a:r>
              <a:rPr dirty="0" baseline="46296" sz="900">
                <a:latin typeface="Times New Roman"/>
                <a:cs typeface="Times New Roman"/>
              </a:rPr>
              <a:t> </a:t>
            </a:r>
            <a:r>
              <a:rPr dirty="0" sz="1100">
                <a:latin typeface="Symbol"/>
                <a:cs typeface="Symbol"/>
              </a:rPr>
              <a:t></a:t>
            </a:r>
            <a:r>
              <a:rPr dirty="0" sz="1100" spc="26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into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something </a:t>
            </a:r>
            <a:r>
              <a:rPr dirty="0" baseline="2525" sz="1650">
                <a:latin typeface="Calibri"/>
                <a:cs typeface="Calibri"/>
              </a:rPr>
              <a:t>we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could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integrate.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896111" y="796747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90" name="object 90"/>
          <p:cNvGrpSpPr/>
          <p:nvPr/>
        </p:nvGrpSpPr>
        <p:grpSpPr>
          <a:xfrm>
            <a:off x="1775110" y="8429687"/>
            <a:ext cx="883285" cy="196850"/>
            <a:chOff x="1775110" y="8429687"/>
            <a:chExt cx="883285" cy="196850"/>
          </a:xfrm>
        </p:grpSpPr>
        <p:sp>
          <p:nvSpPr>
            <p:cNvPr id="91" name="object 91"/>
            <p:cNvSpPr/>
            <p:nvPr/>
          </p:nvSpPr>
          <p:spPr>
            <a:xfrm>
              <a:off x="1776308" y="8552795"/>
              <a:ext cx="15875" cy="10795"/>
            </a:xfrm>
            <a:custGeom>
              <a:avLst/>
              <a:gdLst/>
              <a:ahLst/>
              <a:cxnLst/>
              <a:rect l="l" t="t" r="r" b="b"/>
              <a:pathLst>
                <a:path w="15875" h="10795">
                  <a:moveTo>
                    <a:pt x="0" y="10562"/>
                  </a:moveTo>
                  <a:lnTo>
                    <a:pt x="1557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/>
            <p:cNvSpPr/>
            <p:nvPr/>
          </p:nvSpPr>
          <p:spPr>
            <a:xfrm>
              <a:off x="1791879" y="8552795"/>
              <a:ext cx="37465" cy="73660"/>
            </a:xfrm>
            <a:custGeom>
              <a:avLst/>
              <a:gdLst/>
              <a:ahLst/>
              <a:cxnLst/>
              <a:rect l="l" t="t" r="r" b="b"/>
              <a:pathLst>
                <a:path w="37464" h="73659">
                  <a:moveTo>
                    <a:pt x="0" y="0"/>
                  </a:moveTo>
                  <a:lnTo>
                    <a:pt x="37130" y="7320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/>
            <p:cNvSpPr/>
            <p:nvPr/>
          </p:nvSpPr>
          <p:spPr>
            <a:xfrm>
              <a:off x="1829010" y="8432964"/>
              <a:ext cx="41275" cy="193040"/>
            </a:xfrm>
            <a:custGeom>
              <a:avLst/>
              <a:gdLst/>
              <a:ahLst/>
              <a:cxnLst/>
              <a:rect l="l" t="t" r="r" b="b"/>
              <a:pathLst>
                <a:path w="41275" h="193040">
                  <a:moveTo>
                    <a:pt x="0" y="193040"/>
                  </a:moveTo>
                  <a:lnTo>
                    <a:pt x="407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/>
            <p:cNvSpPr/>
            <p:nvPr/>
          </p:nvSpPr>
          <p:spPr>
            <a:xfrm>
              <a:off x="1869734" y="8432964"/>
              <a:ext cx="788670" cy="0"/>
            </a:xfrm>
            <a:custGeom>
              <a:avLst/>
              <a:gdLst/>
              <a:ahLst/>
              <a:cxnLst/>
              <a:rect l="l" t="t" r="r" b="b"/>
              <a:pathLst>
                <a:path w="788669" h="0">
                  <a:moveTo>
                    <a:pt x="0" y="0"/>
                  </a:moveTo>
                  <a:lnTo>
                    <a:pt x="78853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5" name="object 95"/>
            <p:cNvSpPr/>
            <p:nvPr/>
          </p:nvSpPr>
          <p:spPr>
            <a:xfrm>
              <a:off x="1775110" y="8429687"/>
              <a:ext cx="883285" cy="196850"/>
            </a:xfrm>
            <a:custGeom>
              <a:avLst/>
              <a:gdLst/>
              <a:ahLst/>
              <a:cxnLst/>
              <a:rect l="l" t="t" r="r" b="b"/>
              <a:pathLst>
                <a:path w="883285" h="196850">
                  <a:moveTo>
                    <a:pt x="57892" y="196318"/>
                  </a:moveTo>
                  <a:lnTo>
                    <a:pt x="50306" y="196318"/>
                  </a:lnTo>
                  <a:lnTo>
                    <a:pt x="12776" y="128207"/>
                  </a:lnTo>
                  <a:lnTo>
                    <a:pt x="2795" y="135492"/>
                  </a:lnTo>
                  <a:lnTo>
                    <a:pt x="0" y="131849"/>
                  </a:lnTo>
                  <a:lnTo>
                    <a:pt x="21160" y="118009"/>
                  </a:lnTo>
                  <a:lnTo>
                    <a:pt x="53899" y="179199"/>
                  </a:lnTo>
                  <a:lnTo>
                    <a:pt x="91828" y="0"/>
                  </a:lnTo>
                  <a:lnTo>
                    <a:pt x="883154" y="0"/>
                  </a:lnTo>
                  <a:lnTo>
                    <a:pt x="883154" y="6920"/>
                  </a:lnTo>
                  <a:lnTo>
                    <a:pt x="97818" y="6920"/>
                  </a:lnTo>
                  <a:lnTo>
                    <a:pt x="57892" y="19631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6" name="object 96"/>
          <p:cNvSpPr txBox="1"/>
          <p:nvPr/>
        </p:nvSpPr>
        <p:spPr>
          <a:xfrm>
            <a:off x="863600" y="8229568"/>
            <a:ext cx="4570730" cy="900430"/>
          </a:xfrm>
          <a:prstGeom prst="rect">
            <a:avLst/>
          </a:prstGeom>
        </p:spPr>
        <p:txBody>
          <a:bodyPr wrap="square" lIns="0" tIns="12827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10"/>
              </a:spcBef>
            </a:pPr>
            <a:r>
              <a:rPr dirty="0" sz="1100">
                <a:latin typeface="Calibri"/>
                <a:cs typeface="Calibri"/>
              </a:rPr>
              <a:t>2.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200">
                <a:latin typeface="Calibri"/>
                <a:cs typeface="Calibri"/>
              </a:rPr>
              <a:t> </a:t>
            </a:r>
            <a:r>
              <a:rPr dirty="0" baseline="-18518" sz="2475" spc="30">
                <a:latin typeface="Symbol"/>
                <a:cs typeface="Symbol"/>
              </a:rPr>
              <a:t></a:t>
            </a:r>
            <a:r>
              <a:rPr dirty="0" baseline="-18518" sz="2475" spc="30">
                <a:latin typeface="Times New Roman"/>
                <a:cs typeface="Times New Roman"/>
              </a:rPr>
              <a:t> </a:t>
            </a:r>
            <a:r>
              <a:rPr dirty="0" baseline="-18518" sz="2475" spc="52">
                <a:latin typeface="Times New Roman"/>
                <a:cs typeface="Times New Roman"/>
              </a:rPr>
              <a:t> </a:t>
            </a:r>
            <a:r>
              <a:rPr dirty="0" baseline="-7575" sz="1650" spc="150">
                <a:latin typeface="Times New Roman"/>
                <a:cs typeface="Times New Roman"/>
              </a:rPr>
              <a:t>1</a:t>
            </a:r>
            <a:r>
              <a:rPr dirty="0" baseline="-7575" sz="1650" spc="150">
                <a:latin typeface="Symbol"/>
                <a:cs typeface="Symbol"/>
              </a:rPr>
              <a:t></a:t>
            </a:r>
            <a:r>
              <a:rPr dirty="0" baseline="-7575" sz="1650" spc="-82">
                <a:latin typeface="Times New Roman"/>
                <a:cs typeface="Times New Roman"/>
              </a:rPr>
              <a:t> </a:t>
            </a:r>
            <a:r>
              <a:rPr dirty="0" baseline="-7575" sz="1650" spc="135">
                <a:latin typeface="Times New Roman"/>
                <a:cs typeface="Times New Roman"/>
              </a:rPr>
              <a:t>4</a:t>
            </a:r>
            <a:r>
              <a:rPr dirty="0" baseline="-7575" sz="1650" spc="135" i="1">
                <a:latin typeface="Times New Roman"/>
                <a:cs typeface="Times New Roman"/>
              </a:rPr>
              <a:t>x</a:t>
            </a:r>
            <a:r>
              <a:rPr dirty="0" baseline="32407" sz="900" spc="135">
                <a:latin typeface="Times New Roman"/>
                <a:cs typeface="Times New Roman"/>
              </a:rPr>
              <a:t>2</a:t>
            </a:r>
            <a:r>
              <a:rPr dirty="0" baseline="32407" sz="900" spc="262">
                <a:latin typeface="Times New Roman"/>
                <a:cs typeface="Times New Roman"/>
              </a:rPr>
              <a:t> </a:t>
            </a:r>
            <a:r>
              <a:rPr dirty="0" baseline="-7575" sz="1650" spc="82">
                <a:latin typeface="Symbol"/>
                <a:cs typeface="Symbol"/>
              </a:rPr>
              <a:t></a:t>
            </a:r>
            <a:r>
              <a:rPr dirty="0" baseline="-7575" sz="1650" spc="-82">
                <a:latin typeface="Times New Roman"/>
                <a:cs typeface="Times New Roman"/>
              </a:rPr>
              <a:t> </a:t>
            </a:r>
            <a:r>
              <a:rPr dirty="0" baseline="-7575" sz="1650" spc="75">
                <a:latin typeface="Times New Roman"/>
                <a:cs typeface="Times New Roman"/>
              </a:rPr>
              <a:t>4</a:t>
            </a:r>
            <a:r>
              <a:rPr dirty="0" baseline="-7575" sz="1650" spc="-217">
                <a:latin typeface="Times New Roman"/>
                <a:cs typeface="Times New Roman"/>
              </a:rPr>
              <a:t> </a:t>
            </a:r>
            <a:r>
              <a:rPr dirty="0" baseline="-7575" sz="1650" spc="127" i="1">
                <a:latin typeface="Times New Roman"/>
                <a:cs typeface="Times New Roman"/>
              </a:rPr>
              <a:t>y</a:t>
            </a:r>
            <a:r>
              <a:rPr dirty="0" baseline="32407" sz="900" spc="127">
                <a:latin typeface="Times New Roman"/>
                <a:cs typeface="Times New Roman"/>
              </a:rPr>
              <a:t>2</a:t>
            </a:r>
            <a:r>
              <a:rPr dirty="0" baseline="32407" sz="900" spc="345">
                <a:latin typeface="Times New Roman"/>
                <a:cs typeface="Times New Roman"/>
              </a:rPr>
              <a:t> </a:t>
            </a:r>
            <a:r>
              <a:rPr dirty="0" baseline="-7575" sz="1650" spc="82" i="1">
                <a:latin typeface="Times New Roman"/>
                <a:cs typeface="Times New Roman"/>
              </a:rPr>
              <a:t>dA</a:t>
            </a:r>
            <a:r>
              <a:rPr dirty="0" baseline="-7575" sz="1650" spc="254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bottom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half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baseline="3831" sz="2175" spc="-112" i="1">
                <a:latin typeface="Times New Roman"/>
                <a:cs typeface="Times New Roman"/>
              </a:rPr>
              <a:t>x</a:t>
            </a:r>
            <a:r>
              <a:rPr dirty="0" baseline="52083" sz="1200" spc="-112">
                <a:latin typeface="Times New Roman"/>
                <a:cs typeface="Times New Roman"/>
              </a:rPr>
              <a:t>2</a:t>
            </a:r>
            <a:r>
              <a:rPr dirty="0" baseline="52083" sz="1200" spc="165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</a:t>
            </a:r>
            <a:r>
              <a:rPr dirty="0" baseline="3831" sz="2175" spc="-52">
                <a:latin typeface="Times New Roman"/>
                <a:cs typeface="Times New Roman"/>
              </a:rPr>
              <a:t> </a:t>
            </a:r>
            <a:r>
              <a:rPr dirty="0" baseline="3831" sz="2175" spc="-97" i="1">
                <a:latin typeface="Times New Roman"/>
                <a:cs typeface="Times New Roman"/>
              </a:rPr>
              <a:t>y</a:t>
            </a:r>
            <a:r>
              <a:rPr dirty="0" baseline="52083" sz="1200" spc="-97">
                <a:latin typeface="Times New Roman"/>
                <a:cs typeface="Times New Roman"/>
              </a:rPr>
              <a:t>2</a:t>
            </a:r>
            <a:r>
              <a:rPr dirty="0" baseline="52083" sz="1200" spc="270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</a:t>
            </a:r>
            <a:r>
              <a:rPr dirty="0" baseline="3831" sz="2175" spc="-337">
                <a:latin typeface="Times New Roman"/>
                <a:cs typeface="Times New Roman"/>
              </a:rPr>
              <a:t> </a:t>
            </a:r>
            <a:r>
              <a:rPr dirty="0" baseline="3831" sz="2175" spc="-225">
                <a:latin typeface="Times New Roman"/>
                <a:cs typeface="Times New Roman"/>
              </a:rPr>
              <a:t>16</a:t>
            </a:r>
            <a:r>
              <a:rPr dirty="0" baseline="3831" sz="2175" spc="-33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792480">
              <a:lnSpc>
                <a:spcPct val="100000"/>
              </a:lnSpc>
              <a:spcBef>
                <a:spcPts val="390"/>
              </a:spcBef>
            </a:pPr>
            <a:r>
              <a:rPr dirty="0" sz="600" spc="70" i="1"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65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91031"/>
            <a:ext cx="24745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Below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 a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quick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sketch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5">
                <a:latin typeface="Times New Roman"/>
                <a:cs typeface="Times New Roman"/>
              </a:rPr>
              <a:t> region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700" y="3072351"/>
            <a:ext cx="5962015" cy="43491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36004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 integrals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2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often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useful 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500"/>
              </a:lnSpc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does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polar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Describing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 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involve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often (not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messy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62865">
              <a:lnSpc>
                <a:spcPct val="1098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shows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circular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indicate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polar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bad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least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>
                <a:latin typeface="Calibri"/>
                <a:cs typeface="Calibri"/>
              </a:rPr>
              <a:t> much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would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unpleasant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Hopefully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easier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do.</a:t>
            </a:r>
            <a:endParaRPr sz="1100">
              <a:latin typeface="Calibri"/>
              <a:cs typeface="Calibri"/>
            </a:endParaRPr>
          </a:p>
          <a:p>
            <a:pPr marL="12700" marR="518795">
              <a:lnSpc>
                <a:spcPts val="2900"/>
              </a:lnSpc>
              <a:spcBef>
                <a:spcPts val="35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once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determining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pretty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085"/>
              </a:lnSpc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shouldn’t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850">
              <a:latin typeface="Calibri"/>
              <a:cs typeface="Calibri"/>
            </a:endParaRPr>
          </a:p>
          <a:p>
            <a:pPr algn="ctr" marL="2404745" marR="2883535">
              <a:lnSpc>
                <a:spcPct val="125400"/>
              </a:lnSpc>
              <a:spcBef>
                <a:spcPts val="5"/>
              </a:spcBef>
            </a:pPr>
            <a:r>
              <a:rPr dirty="0" sz="1300" spc="-35">
                <a:latin typeface="Symbol"/>
                <a:cs typeface="Symbol"/>
              </a:rPr>
              <a:t></a:t>
            </a:r>
            <a:r>
              <a:rPr dirty="0" sz="1300" spc="114">
                <a:latin typeface="Times New Roman"/>
                <a:cs typeface="Times New Roman"/>
              </a:rPr>
              <a:t> </a:t>
            </a:r>
            <a:r>
              <a:rPr dirty="0" sz="1250" spc="-10">
                <a:latin typeface="Symbol"/>
                <a:cs typeface="Symbol"/>
              </a:rPr>
              <a:t></a:t>
            </a:r>
            <a:r>
              <a:rPr dirty="0" sz="1250" spc="-145">
                <a:latin typeface="Times New Roman"/>
                <a:cs typeface="Times New Roman"/>
              </a:rPr>
              <a:t> </a:t>
            </a:r>
            <a:r>
              <a:rPr dirty="0" sz="1300" spc="-35">
                <a:latin typeface="Symbol"/>
                <a:cs typeface="Symbol"/>
              </a:rPr>
              <a:t></a:t>
            </a:r>
            <a:r>
              <a:rPr dirty="0" sz="1300" spc="90">
                <a:latin typeface="Times New Roman"/>
                <a:cs typeface="Times New Roman"/>
              </a:rPr>
              <a:t> </a:t>
            </a:r>
            <a:r>
              <a:rPr dirty="0" sz="1250" spc="-10">
                <a:latin typeface="Symbol"/>
                <a:cs typeface="Symbol"/>
              </a:rPr>
              <a:t>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250" spc="-70">
                <a:latin typeface="Times New Roman"/>
                <a:cs typeface="Times New Roman"/>
              </a:rPr>
              <a:t>2</a:t>
            </a:r>
            <a:r>
              <a:rPr dirty="0" sz="1300" spc="-35">
                <a:latin typeface="Symbol"/>
                <a:cs typeface="Symbol"/>
              </a:rPr>
              <a:t></a:t>
            </a:r>
            <a:r>
              <a:rPr dirty="0" sz="1300" spc="-20">
                <a:latin typeface="Times New Roman"/>
                <a:cs typeface="Times New Roman"/>
              </a:rPr>
              <a:t> </a:t>
            </a:r>
            <a:r>
              <a:rPr dirty="0" sz="1250" spc="-10">
                <a:latin typeface="Times New Roman"/>
                <a:cs typeface="Times New Roman"/>
              </a:rPr>
              <a:t>0</a:t>
            </a:r>
            <a:r>
              <a:rPr dirty="0" sz="1250" spc="-65">
                <a:latin typeface="Times New Roman"/>
                <a:cs typeface="Times New Roman"/>
              </a:rPr>
              <a:t> </a:t>
            </a:r>
            <a:r>
              <a:rPr dirty="0" sz="1250" spc="-10">
                <a:latin typeface="Symbol"/>
                <a:cs typeface="Symbol"/>
              </a:rPr>
              <a:t>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250" spc="-10" i="1">
                <a:latin typeface="Times New Roman"/>
                <a:cs typeface="Times New Roman"/>
              </a:rPr>
              <a:t>r</a:t>
            </a:r>
            <a:r>
              <a:rPr dirty="0" sz="1250" spc="15" i="1">
                <a:latin typeface="Times New Roman"/>
                <a:cs typeface="Times New Roman"/>
              </a:rPr>
              <a:t> </a:t>
            </a:r>
            <a:r>
              <a:rPr dirty="0" sz="1250" spc="-10">
                <a:latin typeface="Symbol"/>
                <a:cs typeface="Symbol"/>
              </a:rPr>
              <a:t>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250" spc="-10">
                <a:latin typeface="Times New Roman"/>
                <a:cs typeface="Times New Roman"/>
              </a:rPr>
              <a:t>4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368568" y="7711747"/>
            <a:ext cx="878840" cy="216535"/>
            <a:chOff x="2368568" y="7711747"/>
            <a:chExt cx="878840" cy="216535"/>
          </a:xfrm>
        </p:grpSpPr>
        <p:sp>
          <p:nvSpPr>
            <p:cNvPr id="5" name="object 5"/>
            <p:cNvSpPr/>
            <p:nvPr/>
          </p:nvSpPr>
          <p:spPr>
            <a:xfrm>
              <a:off x="2369760" y="7847147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5">
                  <a:moveTo>
                    <a:pt x="0" y="11617"/>
                  </a:moveTo>
                  <a:lnTo>
                    <a:pt x="1548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385250" y="7847147"/>
              <a:ext cx="37465" cy="80645"/>
            </a:xfrm>
            <a:custGeom>
              <a:avLst/>
              <a:gdLst/>
              <a:ahLst/>
              <a:cxnLst/>
              <a:rect l="l" t="t" r="r" b="b"/>
              <a:pathLst>
                <a:path w="37464" h="80645">
                  <a:moveTo>
                    <a:pt x="0" y="0"/>
                  </a:moveTo>
                  <a:lnTo>
                    <a:pt x="36937" y="8051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422187" y="7715352"/>
              <a:ext cx="40640" cy="212725"/>
            </a:xfrm>
            <a:custGeom>
              <a:avLst/>
              <a:gdLst/>
              <a:ahLst/>
              <a:cxnLst/>
              <a:rect l="l" t="t" r="r" b="b"/>
              <a:pathLst>
                <a:path w="40639" h="212725">
                  <a:moveTo>
                    <a:pt x="0" y="212315"/>
                  </a:moveTo>
                  <a:lnTo>
                    <a:pt x="4051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462698" y="7715352"/>
              <a:ext cx="784860" cy="0"/>
            </a:xfrm>
            <a:custGeom>
              <a:avLst/>
              <a:gdLst/>
              <a:ahLst/>
              <a:cxnLst/>
              <a:rect l="l" t="t" r="r" b="b"/>
              <a:pathLst>
                <a:path w="784860" h="0">
                  <a:moveTo>
                    <a:pt x="0" y="0"/>
                  </a:moveTo>
                  <a:lnTo>
                    <a:pt x="78441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2368568" y="7711747"/>
              <a:ext cx="878840" cy="216535"/>
            </a:xfrm>
            <a:custGeom>
              <a:avLst/>
              <a:gdLst/>
              <a:ahLst/>
              <a:cxnLst/>
              <a:rect l="l" t="t" r="r" b="b"/>
              <a:pathLst>
                <a:path w="878839" h="216534">
                  <a:moveTo>
                    <a:pt x="57590" y="215920"/>
                  </a:moveTo>
                  <a:lnTo>
                    <a:pt x="50043" y="215920"/>
                  </a:lnTo>
                  <a:lnTo>
                    <a:pt x="12709" y="141008"/>
                  </a:lnTo>
                  <a:lnTo>
                    <a:pt x="2779" y="149020"/>
                  </a:lnTo>
                  <a:lnTo>
                    <a:pt x="0" y="145015"/>
                  </a:lnTo>
                  <a:lnTo>
                    <a:pt x="21050" y="129792"/>
                  </a:lnTo>
                  <a:lnTo>
                    <a:pt x="53618" y="197091"/>
                  </a:lnTo>
                  <a:lnTo>
                    <a:pt x="91350" y="0"/>
                  </a:lnTo>
                  <a:lnTo>
                    <a:pt x="878547" y="0"/>
                  </a:lnTo>
                  <a:lnTo>
                    <a:pt x="878547" y="7610"/>
                  </a:lnTo>
                  <a:lnTo>
                    <a:pt x="97307" y="7610"/>
                  </a:lnTo>
                  <a:lnTo>
                    <a:pt x="57590" y="21592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/>
          <p:cNvGrpSpPr/>
          <p:nvPr/>
        </p:nvGrpSpPr>
        <p:grpSpPr>
          <a:xfrm>
            <a:off x="4107395" y="7699327"/>
            <a:ext cx="932815" cy="267335"/>
            <a:chOff x="4107395" y="7699327"/>
            <a:chExt cx="932815" cy="267335"/>
          </a:xfrm>
        </p:grpSpPr>
        <p:sp>
          <p:nvSpPr>
            <p:cNvPr id="11" name="object 11"/>
            <p:cNvSpPr/>
            <p:nvPr/>
          </p:nvSpPr>
          <p:spPr>
            <a:xfrm>
              <a:off x="4108983" y="7866376"/>
              <a:ext cx="15240" cy="13970"/>
            </a:xfrm>
            <a:custGeom>
              <a:avLst/>
              <a:gdLst/>
              <a:ahLst/>
              <a:cxnLst/>
              <a:rect l="l" t="t" r="r" b="b"/>
              <a:pathLst>
                <a:path w="15239" h="13970">
                  <a:moveTo>
                    <a:pt x="0" y="13620"/>
                  </a:moveTo>
                  <a:lnTo>
                    <a:pt x="1509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124076" y="7866376"/>
              <a:ext cx="37465" cy="100330"/>
            </a:xfrm>
            <a:custGeom>
              <a:avLst/>
              <a:gdLst/>
              <a:ahLst/>
              <a:cxnLst/>
              <a:rect l="l" t="t" r="r" b="b"/>
              <a:pathLst>
                <a:path w="37464" h="100329">
                  <a:moveTo>
                    <a:pt x="0" y="0"/>
                  </a:moveTo>
                  <a:lnTo>
                    <a:pt x="36937" y="9974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161013" y="7702933"/>
              <a:ext cx="41275" cy="263525"/>
            </a:xfrm>
            <a:custGeom>
              <a:avLst/>
              <a:gdLst/>
              <a:ahLst/>
              <a:cxnLst/>
              <a:rect l="l" t="t" r="r" b="b"/>
              <a:pathLst>
                <a:path w="41275" h="263525">
                  <a:moveTo>
                    <a:pt x="0" y="263190"/>
                  </a:moveTo>
                  <a:lnTo>
                    <a:pt x="4090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201922" y="7702933"/>
              <a:ext cx="838200" cy="0"/>
            </a:xfrm>
            <a:custGeom>
              <a:avLst/>
              <a:gdLst/>
              <a:ahLst/>
              <a:cxnLst/>
              <a:rect l="l" t="t" r="r" b="b"/>
              <a:pathLst>
                <a:path w="838200" h="0">
                  <a:moveTo>
                    <a:pt x="0" y="0"/>
                  </a:moveTo>
                  <a:lnTo>
                    <a:pt x="83803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107395" y="7699327"/>
              <a:ext cx="932815" cy="267335"/>
            </a:xfrm>
            <a:custGeom>
              <a:avLst/>
              <a:gdLst/>
              <a:ahLst/>
              <a:cxnLst/>
              <a:rect l="l" t="t" r="r" b="b"/>
              <a:pathLst>
                <a:path w="932814" h="267334">
                  <a:moveTo>
                    <a:pt x="57590" y="266797"/>
                  </a:moveTo>
                  <a:lnTo>
                    <a:pt x="50043" y="266797"/>
                  </a:lnTo>
                  <a:lnTo>
                    <a:pt x="12709" y="174259"/>
                  </a:lnTo>
                  <a:lnTo>
                    <a:pt x="3177" y="182672"/>
                  </a:lnTo>
                  <a:lnTo>
                    <a:pt x="0" y="179066"/>
                  </a:lnTo>
                  <a:lnTo>
                    <a:pt x="21050" y="160238"/>
                  </a:lnTo>
                  <a:lnTo>
                    <a:pt x="53618" y="243562"/>
                  </a:lnTo>
                  <a:lnTo>
                    <a:pt x="91350" y="0"/>
                  </a:lnTo>
                  <a:lnTo>
                    <a:pt x="932562" y="0"/>
                  </a:lnTo>
                  <a:lnTo>
                    <a:pt x="932562" y="7612"/>
                  </a:lnTo>
                  <a:lnTo>
                    <a:pt x="97705" y="7612"/>
                  </a:lnTo>
                  <a:lnTo>
                    <a:pt x="57590" y="2667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4153485" y="7524785"/>
            <a:ext cx="1412875" cy="4394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</a:t>
            </a:r>
            <a:r>
              <a:rPr dirty="0" baseline="-4385" sz="2850" spc="-367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82">
                <a:latin typeface="Times New Roman"/>
                <a:cs typeface="Times New Roman"/>
              </a:rPr>
              <a:t> </a:t>
            </a:r>
            <a:r>
              <a:rPr dirty="0" baseline="-4385" sz="2850" spc="-187">
                <a:latin typeface="Symbol"/>
                <a:cs typeface="Symbol"/>
              </a:rPr>
              <a:t></a:t>
            </a:r>
            <a:r>
              <a:rPr dirty="0" baseline="-7201" sz="4050" spc="-547">
                <a:latin typeface="Symbol"/>
                <a:cs typeface="Symbol"/>
              </a:rPr>
              <a:t>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24791" y="7570454"/>
            <a:ext cx="75565" cy="4394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700" spc="-509">
                <a:latin typeface="Symbol"/>
                <a:cs typeface="Symbol"/>
              </a:rPr>
              <a:t></a:t>
            </a:r>
            <a:endParaRPr sz="2700">
              <a:latin typeface="Symbol"/>
              <a:cs typeface="Symbo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037493" y="8138779"/>
            <a:ext cx="501650" cy="182880"/>
            <a:chOff x="4037493" y="8138779"/>
            <a:chExt cx="501650" cy="182880"/>
          </a:xfrm>
        </p:grpSpPr>
        <p:sp>
          <p:nvSpPr>
            <p:cNvPr id="19" name="object 19"/>
            <p:cNvSpPr/>
            <p:nvPr/>
          </p:nvSpPr>
          <p:spPr>
            <a:xfrm>
              <a:off x="4038684" y="8253350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614"/>
                  </a:moveTo>
                  <a:lnTo>
                    <a:pt x="1548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4054173" y="8253350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5">
                  <a:moveTo>
                    <a:pt x="0" y="0"/>
                  </a:moveTo>
                  <a:lnTo>
                    <a:pt x="36937" y="6770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091111" y="8142385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70">
                  <a:moveTo>
                    <a:pt x="0" y="178665"/>
                  </a:moveTo>
                  <a:lnTo>
                    <a:pt x="4051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4131622" y="8142385"/>
              <a:ext cx="407670" cy="0"/>
            </a:xfrm>
            <a:custGeom>
              <a:avLst/>
              <a:gdLst/>
              <a:ahLst/>
              <a:cxnLst/>
              <a:rect l="l" t="t" r="r" b="b"/>
              <a:pathLst>
                <a:path w="407670" h="0">
                  <a:moveTo>
                    <a:pt x="0" y="0"/>
                  </a:moveTo>
                  <a:lnTo>
                    <a:pt x="40749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4037493" y="8138779"/>
              <a:ext cx="501650" cy="182880"/>
            </a:xfrm>
            <a:custGeom>
              <a:avLst/>
              <a:gdLst/>
              <a:ahLst/>
              <a:cxnLst/>
              <a:rect l="l" t="t" r="r" b="b"/>
              <a:pathLst>
                <a:path w="501650" h="182879">
                  <a:moveTo>
                    <a:pt x="57588" y="182271"/>
                  </a:moveTo>
                  <a:lnTo>
                    <a:pt x="50043" y="182271"/>
                  </a:lnTo>
                  <a:lnTo>
                    <a:pt x="12709" y="119778"/>
                  </a:lnTo>
                  <a:lnTo>
                    <a:pt x="2382" y="126588"/>
                  </a:lnTo>
                  <a:lnTo>
                    <a:pt x="0" y="122181"/>
                  </a:lnTo>
                  <a:lnTo>
                    <a:pt x="21049" y="109362"/>
                  </a:lnTo>
                  <a:lnTo>
                    <a:pt x="53618" y="166247"/>
                  </a:lnTo>
                  <a:lnTo>
                    <a:pt x="91348" y="0"/>
                  </a:lnTo>
                  <a:lnTo>
                    <a:pt x="501629" y="0"/>
                  </a:lnTo>
                  <a:lnTo>
                    <a:pt x="501629" y="7610"/>
                  </a:lnTo>
                  <a:lnTo>
                    <a:pt x="96909" y="7610"/>
                  </a:lnTo>
                  <a:lnTo>
                    <a:pt x="57588" y="18227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 txBox="1"/>
          <p:nvPr/>
        </p:nvSpPr>
        <p:spPr>
          <a:xfrm>
            <a:off x="3963626" y="7625336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56941" y="7540810"/>
            <a:ext cx="29718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baseline="-37037" sz="1800">
                <a:latin typeface="Symbol"/>
                <a:cs typeface="Symbol"/>
              </a:rPr>
              <a:t></a:t>
            </a:r>
            <a:r>
              <a:rPr dirty="0" baseline="-37037" sz="1800" spc="-187">
                <a:latin typeface="Times New Roman"/>
                <a:cs typeface="Times New Roman"/>
              </a:rPr>
              <a:t> </a:t>
            </a: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665747" y="8086096"/>
            <a:ext cx="279400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r>
              <a:rPr dirty="0" sz="700">
                <a:latin typeface="Times New Roman"/>
                <a:cs typeface="Times New Roman"/>
              </a:rPr>
              <a:t>    </a:t>
            </a:r>
            <a:r>
              <a:rPr dirty="0" sz="700" spc="4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637548" y="8286393"/>
            <a:ext cx="283845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26695" algn="l"/>
              </a:tabLst>
            </a:pPr>
            <a:r>
              <a:rPr dirty="0" sz="700" spc="-5">
                <a:latin typeface="Symbol"/>
                <a:cs typeface="Symbol"/>
              </a:rPr>
              <a:t>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920751" y="8134318"/>
            <a:ext cx="1006475" cy="22034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209312" y="7693835"/>
            <a:ext cx="140335" cy="38481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ts val="2065"/>
              </a:lnSpc>
              <a:spcBef>
                <a:spcPts val="114"/>
              </a:spcBef>
            </a:pPr>
            <a:r>
              <a:rPr dirty="0" sz="1800" spc="-4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1275">
              <a:lnSpc>
                <a:spcPts val="745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465572" y="8142502"/>
            <a:ext cx="10922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836134" y="7664591"/>
            <a:ext cx="13081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414670" y="7716270"/>
            <a:ext cx="156464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  <a:tabLst>
                <a:tab pos="1433830" algn="l"/>
              </a:tabLst>
            </a:pPr>
            <a:r>
              <a:rPr dirty="0" sz="1200" spc="45">
                <a:latin typeface="Times New Roman"/>
                <a:cs typeface="Times New Roman"/>
              </a:rPr>
              <a:t>1</a:t>
            </a:r>
            <a:r>
              <a:rPr dirty="0" sz="1200" spc="4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4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6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3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baseline="-6944" sz="1800">
                <a:latin typeface="Symbol"/>
                <a:cs typeface="Symbol"/>
              </a:rPr>
              <a:t></a:t>
            </a:r>
            <a:r>
              <a:rPr dirty="0" baseline="-6944" sz="1800">
                <a:latin typeface="Times New Roman"/>
                <a:cs typeface="Times New Roman"/>
              </a:rPr>
              <a:t>	</a:t>
            </a:r>
            <a:r>
              <a:rPr dirty="0" sz="1200" spc="-83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810734" y="7818821"/>
            <a:ext cx="224154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200" spc="-10">
                <a:latin typeface="Symbol"/>
                <a:cs typeface="Symbol"/>
              </a:rPr>
              <a:t></a:t>
            </a:r>
            <a:r>
              <a:rPr dirty="0" baseline="-11904" sz="1050" spc="-15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556941" y="7838050"/>
            <a:ext cx="224154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200" spc="-25">
                <a:latin typeface="Symbol"/>
                <a:cs typeface="Symbol"/>
              </a:rPr>
              <a:t></a:t>
            </a:r>
            <a:r>
              <a:rPr dirty="0" baseline="-11904" sz="1050" spc="-37">
                <a:latin typeface="Symbol"/>
                <a:cs typeface="Symbol"/>
              </a:rPr>
              <a:t></a:t>
            </a:r>
            <a:endParaRPr baseline="-11904" sz="10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587107" y="8120868"/>
            <a:ext cx="29845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22250" algn="l"/>
              </a:tabLst>
            </a:pP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pic>
        <p:nvPicPr>
          <p:cNvPr id="36" name="object 3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5100" y="1321677"/>
            <a:ext cx="2362199" cy="15807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0863" y="853355"/>
            <a:ext cx="5869940" cy="203390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63500" marR="135890">
              <a:lnSpc>
                <a:spcPct val="1231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converting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 </a:t>
            </a:r>
            <a:r>
              <a:rPr dirty="0" sz="1100" spc="-5">
                <a:latin typeface="Calibri"/>
                <a:cs typeface="Calibri"/>
              </a:rPr>
              <a:t>just substitute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polar conversion formulas in for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!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3831" sz="2175" spc="-97" i="1">
                <a:latin typeface="Times New Roman"/>
                <a:cs typeface="Times New Roman"/>
              </a:rPr>
              <a:t>x</a:t>
            </a:r>
            <a:r>
              <a:rPr dirty="0" baseline="52083" sz="1200" spc="-97">
                <a:latin typeface="Times New Roman"/>
                <a:cs typeface="Times New Roman"/>
              </a:rPr>
              <a:t>2</a:t>
            </a:r>
            <a:r>
              <a:rPr dirty="0" baseline="52083" sz="1200" spc="-89">
                <a:latin typeface="Times New Roman"/>
                <a:cs typeface="Times New Roman"/>
              </a:rPr>
              <a:t> </a:t>
            </a:r>
            <a:r>
              <a:rPr dirty="0" baseline="3831" sz="2175" spc="-232">
                <a:latin typeface="Symbol"/>
                <a:cs typeface="Symbol"/>
              </a:rPr>
              <a:t></a:t>
            </a:r>
            <a:r>
              <a:rPr dirty="0" baseline="3831" sz="2175" spc="-225">
                <a:latin typeface="Times New Roman"/>
                <a:cs typeface="Times New Roman"/>
              </a:rPr>
              <a:t> </a:t>
            </a:r>
            <a:r>
              <a:rPr dirty="0" baseline="3831" sz="2175" spc="-89" i="1">
                <a:latin typeface="Times New Roman"/>
                <a:cs typeface="Times New Roman"/>
              </a:rPr>
              <a:t>y</a:t>
            </a:r>
            <a:r>
              <a:rPr dirty="0" baseline="52083" sz="1200" spc="-89">
                <a:latin typeface="Times New Roman"/>
                <a:cs typeface="Times New Roman"/>
              </a:rPr>
              <a:t>2</a:t>
            </a:r>
            <a:r>
              <a:rPr dirty="0" baseline="52083" sz="1200" spc="127">
                <a:latin typeface="Times New Roman"/>
                <a:cs typeface="Times New Roman"/>
              </a:rPr>
              <a:t> </a:t>
            </a:r>
            <a:r>
              <a:rPr dirty="0" baseline="3831" sz="2175" spc="-232">
                <a:latin typeface="Symbol"/>
                <a:cs typeface="Symbol"/>
              </a:rPr>
              <a:t></a:t>
            </a:r>
            <a:r>
              <a:rPr dirty="0" baseline="3831" sz="2175" spc="-225">
                <a:latin typeface="Times New Roman"/>
                <a:cs typeface="Times New Roman"/>
              </a:rPr>
              <a:t> </a:t>
            </a:r>
            <a:r>
              <a:rPr dirty="0" baseline="3831" sz="2175" spc="-52" i="1">
                <a:latin typeface="Times New Roman"/>
                <a:cs typeface="Times New Roman"/>
              </a:rPr>
              <a:t>r</a:t>
            </a:r>
            <a:r>
              <a:rPr dirty="0" baseline="52083" sz="1200" spc="-52">
                <a:latin typeface="Times New Roman"/>
                <a:cs typeface="Times New Roman"/>
              </a:rPr>
              <a:t>2</a:t>
            </a:r>
            <a:r>
              <a:rPr dirty="0" baseline="52083" sz="1200" spc="20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significantly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00">
              <a:latin typeface="Calibri"/>
              <a:cs typeface="Calibri"/>
            </a:endParaRPr>
          </a:p>
          <a:p>
            <a:pPr marL="63500" marR="30480">
              <a:lnSpc>
                <a:spcPct val="114500"/>
              </a:lnSpc>
            </a:pPr>
            <a:r>
              <a:rPr dirty="0" baseline="2525" sz="1650">
                <a:latin typeface="Calibri"/>
                <a:cs typeface="Calibri"/>
              </a:rPr>
              <a:t>Also, </a:t>
            </a:r>
            <a:r>
              <a:rPr dirty="0" baseline="2525" sz="1650" spc="-7">
                <a:latin typeface="Calibri"/>
                <a:cs typeface="Calibri"/>
              </a:rPr>
              <a:t>don’t forget that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sz="1050" spc="95" i="1">
                <a:latin typeface="Times New Roman"/>
                <a:cs typeface="Times New Roman"/>
              </a:rPr>
              <a:t>dA </a:t>
            </a:r>
            <a:r>
              <a:rPr dirty="0" sz="1050" spc="95">
                <a:latin typeface="Symbol"/>
                <a:cs typeface="Symbol"/>
              </a:rPr>
              <a:t></a:t>
            </a:r>
            <a:r>
              <a:rPr dirty="0" sz="1050" spc="95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r </a:t>
            </a:r>
            <a:r>
              <a:rPr dirty="0" sz="1050" spc="75" i="1">
                <a:latin typeface="Times New Roman"/>
                <a:cs typeface="Times New Roman"/>
              </a:rPr>
              <a:t>dr </a:t>
            </a:r>
            <a:r>
              <a:rPr dirty="0" sz="1050" spc="65" i="1">
                <a:latin typeface="Times New Roman"/>
                <a:cs typeface="Times New Roman"/>
              </a:rPr>
              <a:t>d</a:t>
            </a:r>
            <a:r>
              <a:rPr dirty="0" sz="1150" spc="65">
                <a:latin typeface="Symbol"/>
                <a:cs typeface="Symbol"/>
              </a:rPr>
              <a:t></a:t>
            </a:r>
            <a:r>
              <a:rPr dirty="0" sz="1150" spc="7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so we’ll </a:t>
            </a:r>
            <a:r>
              <a:rPr dirty="0" baseline="2525" sz="1650" spc="-7">
                <a:latin typeface="Calibri"/>
                <a:cs typeface="Calibri"/>
              </a:rPr>
              <a:t>pickup an extra </a:t>
            </a:r>
            <a:r>
              <a:rPr dirty="0" baseline="2525" sz="1650" i="1">
                <a:latin typeface="Calibri"/>
                <a:cs typeface="Calibri"/>
              </a:rPr>
              <a:t>r </a:t>
            </a:r>
            <a:r>
              <a:rPr dirty="0" baseline="2525" sz="1650" spc="-15">
                <a:latin typeface="Calibri"/>
                <a:cs typeface="Calibri"/>
              </a:rPr>
              <a:t>in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integrand.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Forgetting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extra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5">
                <a:latin typeface="Calibri"/>
                <a:cs typeface="Calibri"/>
              </a:rPr>
              <a:t> common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mistakes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10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without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extra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we’d</a:t>
            </a:r>
            <a:r>
              <a:rPr dirty="0" sz="1100" spc="-5">
                <a:latin typeface="Calibri"/>
                <a:cs typeface="Calibri"/>
              </a:rPr>
              <a:t> 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unpleasant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Times New Roman"/>
                <a:cs typeface="Times New Roman"/>
              </a:rPr>
              <a:t>Here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684083" y="3115072"/>
            <a:ext cx="862330" cy="222250"/>
            <a:chOff x="2684083" y="3115072"/>
            <a:chExt cx="862330" cy="222250"/>
          </a:xfrm>
        </p:grpSpPr>
        <p:sp>
          <p:nvSpPr>
            <p:cNvPr id="4" name="object 4"/>
            <p:cNvSpPr/>
            <p:nvPr/>
          </p:nvSpPr>
          <p:spPr>
            <a:xfrm>
              <a:off x="2685253" y="3254375"/>
              <a:ext cx="15240" cy="12065"/>
            </a:xfrm>
            <a:custGeom>
              <a:avLst/>
              <a:gdLst/>
              <a:ahLst/>
              <a:cxnLst/>
              <a:rect l="l" t="t" r="r" b="b"/>
              <a:pathLst>
                <a:path w="15239" h="12064">
                  <a:moveTo>
                    <a:pt x="0" y="11952"/>
                  </a:moveTo>
                  <a:lnTo>
                    <a:pt x="1519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700449" y="3254375"/>
              <a:ext cx="36830" cy="83185"/>
            </a:xfrm>
            <a:custGeom>
              <a:avLst/>
              <a:gdLst/>
              <a:ahLst/>
              <a:cxnLst/>
              <a:rect l="l" t="t" r="r" b="b"/>
              <a:pathLst>
                <a:path w="36830" h="83185">
                  <a:moveTo>
                    <a:pt x="0" y="0"/>
                  </a:moveTo>
                  <a:lnTo>
                    <a:pt x="36238" y="8283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736687" y="3118781"/>
              <a:ext cx="40005" cy="218440"/>
            </a:xfrm>
            <a:custGeom>
              <a:avLst/>
              <a:gdLst/>
              <a:ahLst/>
              <a:cxnLst/>
              <a:rect l="l" t="t" r="r" b="b"/>
              <a:pathLst>
                <a:path w="40005" h="218439">
                  <a:moveTo>
                    <a:pt x="0" y="218433"/>
                  </a:moveTo>
                  <a:lnTo>
                    <a:pt x="3974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776433" y="3118781"/>
              <a:ext cx="769620" cy="0"/>
            </a:xfrm>
            <a:custGeom>
              <a:avLst/>
              <a:gdLst/>
              <a:ahLst/>
              <a:cxnLst/>
              <a:rect l="l" t="t" r="r" b="b"/>
              <a:pathLst>
                <a:path w="769620" h="0">
                  <a:moveTo>
                    <a:pt x="0" y="0"/>
                  </a:moveTo>
                  <a:lnTo>
                    <a:pt x="76957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684083" y="3115072"/>
              <a:ext cx="862330" cy="222250"/>
            </a:xfrm>
            <a:custGeom>
              <a:avLst/>
              <a:gdLst/>
              <a:ahLst/>
              <a:cxnLst/>
              <a:rect l="l" t="t" r="r" b="b"/>
              <a:pathLst>
                <a:path w="862329" h="222250">
                  <a:moveTo>
                    <a:pt x="56500" y="222142"/>
                  </a:moveTo>
                  <a:lnTo>
                    <a:pt x="49097" y="222142"/>
                  </a:lnTo>
                  <a:lnTo>
                    <a:pt x="12469" y="145072"/>
                  </a:lnTo>
                  <a:lnTo>
                    <a:pt x="2727" y="153315"/>
                  </a:lnTo>
                  <a:lnTo>
                    <a:pt x="0" y="149194"/>
                  </a:lnTo>
                  <a:lnTo>
                    <a:pt x="20652" y="133532"/>
                  </a:lnTo>
                  <a:lnTo>
                    <a:pt x="52603" y="202772"/>
                  </a:lnTo>
                  <a:lnTo>
                    <a:pt x="89621" y="0"/>
                  </a:lnTo>
                  <a:lnTo>
                    <a:pt x="861925" y="0"/>
                  </a:lnTo>
                  <a:lnTo>
                    <a:pt x="861925" y="7830"/>
                  </a:lnTo>
                  <a:lnTo>
                    <a:pt x="95466" y="7830"/>
                  </a:lnTo>
                  <a:lnTo>
                    <a:pt x="56500" y="22214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4321430" y="3115072"/>
            <a:ext cx="492759" cy="187960"/>
            <a:chOff x="4321430" y="3115072"/>
            <a:chExt cx="492759" cy="187960"/>
          </a:xfrm>
        </p:grpSpPr>
        <p:sp>
          <p:nvSpPr>
            <p:cNvPr id="10" name="object 10"/>
            <p:cNvSpPr/>
            <p:nvPr/>
          </p:nvSpPr>
          <p:spPr>
            <a:xfrm>
              <a:off x="4322599" y="3232944"/>
              <a:ext cx="15240" cy="10160"/>
            </a:xfrm>
            <a:custGeom>
              <a:avLst/>
              <a:gdLst/>
              <a:ahLst/>
              <a:cxnLst/>
              <a:rect l="l" t="t" r="r" b="b"/>
              <a:pathLst>
                <a:path w="15239" h="10160">
                  <a:moveTo>
                    <a:pt x="0" y="9891"/>
                  </a:moveTo>
                  <a:lnTo>
                    <a:pt x="1519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337796" y="3232944"/>
              <a:ext cx="36830" cy="69850"/>
            </a:xfrm>
            <a:custGeom>
              <a:avLst/>
              <a:gdLst/>
              <a:ahLst/>
              <a:cxnLst/>
              <a:rect l="l" t="t" r="r" b="b"/>
              <a:pathLst>
                <a:path w="36829" h="69850">
                  <a:moveTo>
                    <a:pt x="0" y="0"/>
                  </a:moveTo>
                  <a:lnTo>
                    <a:pt x="36238" y="6965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374034" y="3118781"/>
              <a:ext cx="40005" cy="184150"/>
            </a:xfrm>
            <a:custGeom>
              <a:avLst/>
              <a:gdLst/>
              <a:ahLst/>
              <a:cxnLst/>
              <a:rect l="l" t="t" r="r" b="b"/>
              <a:pathLst>
                <a:path w="40004" h="184150">
                  <a:moveTo>
                    <a:pt x="0" y="183814"/>
                  </a:moveTo>
                  <a:lnTo>
                    <a:pt x="3974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413779" y="3118781"/>
              <a:ext cx="400050" cy="0"/>
            </a:xfrm>
            <a:custGeom>
              <a:avLst/>
              <a:gdLst/>
              <a:ahLst/>
              <a:cxnLst/>
              <a:rect l="l" t="t" r="r" b="b"/>
              <a:pathLst>
                <a:path w="400050" h="0">
                  <a:moveTo>
                    <a:pt x="0" y="0"/>
                  </a:moveTo>
                  <a:lnTo>
                    <a:pt x="39978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321430" y="3115072"/>
              <a:ext cx="492759" cy="187960"/>
            </a:xfrm>
            <a:custGeom>
              <a:avLst/>
              <a:gdLst/>
              <a:ahLst/>
              <a:cxnLst/>
              <a:rect l="l" t="t" r="r" b="b"/>
              <a:pathLst>
                <a:path w="492760" h="187960">
                  <a:moveTo>
                    <a:pt x="56500" y="187523"/>
                  </a:moveTo>
                  <a:lnTo>
                    <a:pt x="49097" y="187523"/>
                  </a:lnTo>
                  <a:lnTo>
                    <a:pt x="12468" y="123229"/>
                  </a:lnTo>
                  <a:lnTo>
                    <a:pt x="2337" y="130235"/>
                  </a:lnTo>
                  <a:lnTo>
                    <a:pt x="0" y="125702"/>
                  </a:lnTo>
                  <a:lnTo>
                    <a:pt x="20651" y="112514"/>
                  </a:lnTo>
                  <a:lnTo>
                    <a:pt x="52603" y="171037"/>
                  </a:lnTo>
                  <a:lnTo>
                    <a:pt x="89621" y="0"/>
                  </a:lnTo>
                  <a:lnTo>
                    <a:pt x="492139" y="0"/>
                  </a:lnTo>
                  <a:lnTo>
                    <a:pt x="492139" y="7831"/>
                  </a:lnTo>
                  <a:lnTo>
                    <a:pt x="95076" y="7831"/>
                  </a:lnTo>
                  <a:lnTo>
                    <a:pt x="56500" y="18752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/>
          <p:nvPr/>
        </p:nvSpPr>
        <p:spPr>
          <a:xfrm>
            <a:off x="4202584" y="3774907"/>
            <a:ext cx="95250" cy="0"/>
          </a:xfrm>
          <a:custGeom>
            <a:avLst/>
            <a:gdLst/>
            <a:ahLst/>
            <a:cxnLst/>
            <a:rect l="l" t="t" r="r" b="b"/>
            <a:pathLst>
              <a:path w="95250" h="0">
                <a:moveTo>
                  <a:pt x="0" y="0"/>
                </a:moveTo>
                <a:lnTo>
                  <a:pt x="95076" y="0"/>
                </a:lnTo>
              </a:path>
            </a:pathLst>
          </a:custGeom>
          <a:ln w="783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4306003" y="3571799"/>
            <a:ext cx="532765" cy="3251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69900" algn="l"/>
              </a:tabLst>
            </a:pPr>
            <a:r>
              <a:rPr dirty="0" sz="1950" spc="-265">
                <a:latin typeface="Symbol"/>
                <a:cs typeface="Symbol"/>
              </a:rPr>
              <a:t></a:t>
            </a:r>
            <a:r>
              <a:rPr dirty="0" sz="1950" spc="-265">
                <a:latin typeface="Times New Roman"/>
                <a:cs typeface="Times New Roman"/>
              </a:rPr>
              <a:t>	</a:t>
            </a:r>
            <a:r>
              <a:rPr dirty="0" sz="1950" spc="-265">
                <a:latin typeface="Symbol"/>
                <a:cs typeface="Symbol"/>
              </a:rPr>
              <a:t></a:t>
            </a:r>
            <a:endParaRPr sz="1950">
              <a:latin typeface="Symbol"/>
              <a:cs typeface="Symbo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830324" y="3676818"/>
            <a:ext cx="46355" cy="0"/>
          </a:xfrm>
          <a:custGeom>
            <a:avLst/>
            <a:gdLst/>
            <a:ahLst/>
            <a:cxnLst/>
            <a:rect l="l" t="t" r="r" b="b"/>
            <a:pathLst>
              <a:path w="46354" h="0">
                <a:moveTo>
                  <a:pt x="0" y="0"/>
                </a:moveTo>
                <a:lnTo>
                  <a:pt x="45979" y="0"/>
                </a:lnTo>
              </a:path>
            </a:pathLst>
          </a:custGeom>
          <a:ln w="370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4125981" y="3471237"/>
            <a:ext cx="841375" cy="4851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778510" algn="l"/>
              </a:tabLst>
            </a:pPr>
            <a:r>
              <a:rPr dirty="0" sz="3000" spc="-615">
                <a:latin typeface="Symbol"/>
                <a:cs typeface="Symbol"/>
              </a:rPr>
              <a:t></a:t>
            </a:r>
            <a:r>
              <a:rPr dirty="0" sz="3000" spc="-615">
                <a:latin typeface="Times New Roman"/>
                <a:cs typeface="Times New Roman"/>
              </a:rPr>
              <a:t>	</a:t>
            </a:r>
            <a:r>
              <a:rPr dirty="0" sz="3000" spc="-615">
                <a:latin typeface="Symbol"/>
                <a:cs typeface="Symbol"/>
              </a:rPr>
              <a:t></a:t>
            </a:r>
            <a:endParaRPr sz="3000">
              <a:latin typeface="Symbol"/>
              <a:cs typeface="Symbo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960860" y="3591093"/>
            <a:ext cx="0" cy="367665"/>
          </a:xfrm>
          <a:custGeom>
            <a:avLst/>
            <a:gdLst/>
            <a:ahLst/>
            <a:cxnLst/>
            <a:rect l="l" t="t" r="r" b="b"/>
            <a:pathLst>
              <a:path w="0" h="367664">
                <a:moveTo>
                  <a:pt x="0" y="0"/>
                </a:moveTo>
                <a:lnTo>
                  <a:pt x="0" y="367628"/>
                </a:lnTo>
              </a:path>
            </a:pathLst>
          </a:custGeom>
          <a:ln w="740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4468331" y="4172621"/>
            <a:ext cx="46355" cy="0"/>
          </a:xfrm>
          <a:custGeom>
            <a:avLst/>
            <a:gdLst/>
            <a:ahLst/>
            <a:cxnLst/>
            <a:rect l="l" t="t" r="r" b="b"/>
            <a:pathLst>
              <a:path w="46354" h="0">
                <a:moveTo>
                  <a:pt x="0" y="0"/>
                </a:moveTo>
                <a:lnTo>
                  <a:pt x="45979" y="0"/>
                </a:lnTo>
              </a:path>
            </a:pathLst>
          </a:custGeom>
          <a:ln w="370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4461121" y="4071710"/>
            <a:ext cx="63500" cy="1212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00" spc="-5"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461121" y="4142185"/>
            <a:ext cx="63500" cy="1212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00" spc="-5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128318" y="3993126"/>
            <a:ext cx="654685" cy="4121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3335">
              <a:lnSpc>
                <a:spcPts val="1445"/>
              </a:lnSpc>
              <a:spcBef>
                <a:spcPts val="135"/>
              </a:spcBef>
              <a:tabLst>
                <a:tab pos="591820" algn="l"/>
              </a:tabLst>
            </a:pPr>
            <a:r>
              <a:rPr dirty="0" sz="700" spc="-10">
                <a:latin typeface="Times New Roman"/>
                <a:cs typeface="Times New Roman"/>
              </a:rPr>
              <a:t>12</a:t>
            </a:r>
            <a:r>
              <a:rPr dirty="0" sz="700" spc="45">
                <a:latin typeface="Times New Roman"/>
                <a:cs typeface="Times New Roman"/>
              </a:rPr>
              <a:t> </a:t>
            </a:r>
            <a:r>
              <a:rPr dirty="0" baseline="1111" sz="3750" spc="-675">
                <a:latin typeface="Symbol"/>
                <a:cs typeface="Symbol"/>
              </a:rPr>
              <a:t></a:t>
            </a:r>
            <a:r>
              <a:rPr dirty="0" baseline="1111" sz="3750">
                <a:latin typeface="Times New Roman"/>
                <a:cs typeface="Times New Roman"/>
              </a:rPr>
              <a:t>	</a:t>
            </a:r>
            <a:r>
              <a:rPr dirty="0" baseline="1111" sz="3750" spc="-675">
                <a:latin typeface="Symbol"/>
                <a:cs typeface="Symbol"/>
              </a:rPr>
              <a:t></a:t>
            </a:r>
            <a:endParaRPr baseline="1111" sz="3750">
              <a:latin typeface="Symbol"/>
              <a:cs typeface="Symbol"/>
            </a:endParaRPr>
          </a:p>
          <a:p>
            <a:pPr marL="12700">
              <a:lnSpc>
                <a:spcPts val="409"/>
              </a:lnSpc>
            </a:pP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700" spc="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56479" y="3061668"/>
            <a:ext cx="27495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50" spc="-40">
                <a:latin typeface="Symbol"/>
                <a:cs typeface="Symbol"/>
              </a:rPr>
              <a:t></a:t>
            </a:r>
            <a:r>
              <a:rPr dirty="0" sz="750">
                <a:latin typeface="Times New Roman"/>
                <a:cs typeface="Times New Roman"/>
              </a:rPr>
              <a:t>    </a:t>
            </a:r>
            <a:r>
              <a:rPr dirty="0" sz="750" spc="-40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928824" y="3267713"/>
            <a:ext cx="27876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22250" algn="l"/>
              </a:tabLst>
            </a:pPr>
            <a:r>
              <a:rPr dirty="0" sz="750" spc="-40">
                <a:latin typeface="Symbol"/>
                <a:cs typeface="Symbol"/>
              </a:rPr>
              <a:t></a:t>
            </a:r>
            <a:r>
              <a:rPr dirty="0" sz="750" spc="-4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728589" y="3119268"/>
            <a:ext cx="1164590" cy="2159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50" spc="50">
                <a:latin typeface="Times New Roman"/>
                <a:cs typeface="Times New Roman"/>
              </a:rPr>
              <a:t>1</a:t>
            </a:r>
            <a:r>
              <a:rPr dirty="0" sz="1250" spc="-40">
                <a:latin typeface="Symbol"/>
                <a:cs typeface="Symbol"/>
              </a:rPr>
              <a:t></a:t>
            </a:r>
            <a:r>
              <a:rPr dirty="0" sz="1250" spc="-95">
                <a:latin typeface="Times New Roman"/>
                <a:cs typeface="Times New Roman"/>
              </a:rPr>
              <a:t> </a:t>
            </a:r>
            <a:r>
              <a:rPr dirty="0" sz="1250" spc="30">
                <a:latin typeface="Times New Roman"/>
                <a:cs typeface="Times New Roman"/>
              </a:rPr>
              <a:t>4</a:t>
            </a:r>
            <a:r>
              <a:rPr dirty="0" sz="1250" spc="20" i="1">
                <a:latin typeface="Times New Roman"/>
                <a:cs typeface="Times New Roman"/>
              </a:rPr>
              <a:t>x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Symbol"/>
                <a:cs typeface="Symbol"/>
              </a:rPr>
              <a:t></a:t>
            </a:r>
            <a:r>
              <a:rPr dirty="0" sz="1250" spc="-95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Times New Roman"/>
                <a:cs typeface="Times New Roman"/>
              </a:rPr>
              <a:t>4</a:t>
            </a:r>
            <a:r>
              <a:rPr dirty="0" sz="1250" spc="-185">
                <a:latin typeface="Times New Roman"/>
                <a:cs typeface="Times New Roman"/>
              </a:rPr>
              <a:t> </a:t>
            </a:r>
            <a:r>
              <a:rPr dirty="0" sz="1250" spc="40" i="1">
                <a:latin typeface="Times New Roman"/>
                <a:cs typeface="Times New Roman"/>
              </a:rPr>
              <a:t>y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sz="1250" spc="-40" i="1">
                <a:latin typeface="Times New Roman"/>
                <a:cs typeface="Times New Roman"/>
              </a:rPr>
              <a:t>dA</a:t>
            </a:r>
            <a:r>
              <a:rPr dirty="0" sz="1250" spc="-40" i="1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Symbol"/>
                <a:cs typeface="Symbol"/>
              </a:rPr>
              <a:t>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06151" y="3111594"/>
            <a:ext cx="988694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50" spc="-30" i="1">
                <a:latin typeface="Times New Roman"/>
                <a:cs typeface="Times New Roman"/>
              </a:rPr>
              <a:t>r</a:t>
            </a:r>
            <a:r>
              <a:rPr dirty="0" sz="1250" spc="-30" i="1">
                <a:latin typeface="Times New Roman"/>
                <a:cs typeface="Times New Roman"/>
              </a:rPr>
              <a:t>  </a:t>
            </a:r>
            <a:r>
              <a:rPr dirty="0" sz="1250" spc="-140" i="1">
                <a:latin typeface="Times New Roman"/>
                <a:cs typeface="Times New Roman"/>
              </a:rPr>
              <a:t> </a:t>
            </a:r>
            <a:r>
              <a:rPr dirty="0" sz="1250" spc="50">
                <a:latin typeface="Times New Roman"/>
                <a:cs typeface="Times New Roman"/>
              </a:rPr>
              <a:t>1</a:t>
            </a:r>
            <a:r>
              <a:rPr dirty="0" sz="1250" spc="-40">
                <a:latin typeface="Symbol"/>
                <a:cs typeface="Symbol"/>
              </a:rPr>
              <a:t></a:t>
            </a:r>
            <a:r>
              <a:rPr dirty="0" sz="1250" spc="-9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4</a:t>
            </a:r>
            <a:r>
              <a:rPr dirty="0" sz="1250" spc="70" i="1">
                <a:latin typeface="Times New Roman"/>
                <a:cs typeface="Times New Roman"/>
              </a:rPr>
              <a:t>r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82">
                <a:latin typeface="Times New Roman"/>
                <a:cs typeface="Times New Roman"/>
              </a:rPr>
              <a:t> </a:t>
            </a:r>
            <a:r>
              <a:rPr dirty="0" sz="1250" spc="-35" i="1">
                <a:latin typeface="Times New Roman"/>
                <a:cs typeface="Times New Roman"/>
              </a:rPr>
              <a:t>dr</a:t>
            </a:r>
            <a:r>
              <a:rPr dirty="0" sz="1250" spc="-90" i="1">
                <a:latin typeface="Times New Roman"/>
                <a:cs typeface="Times New Roman"/>
              </a:rPr>
              <a:t> </a:t>
            </a:r>
            <a:r>
              <a:rPr dirty="0" sz="1250" spc="-40" i="1">
                <a:latin typeface="Times New Roman"/>
                <a:cs typeface="Times New Roman"/>
              </a:rPr>
              <a:t>d</a:t>
            </a:r>
            <a:r>
              <a:rPr dirty="0" sz="1300" spc="-6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964605" y="3525224"/>
            <a:ext cx="69215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696095" y="3575920"/>
            <a:ext cx="190500" cy="1987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r" marR="5080">
              <a:lnSpc>
                <a:spcPts val="605"/>
              </a:lnSpc>
              <a:spcBef>
                <a:spcPts val="125"/>
              </a:spcBef>
            </a:pPr>
            <a:r>
              <a:rPr dirty="0" sz="600" spc="-5"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  <a:p>
            <a:pPr algn="r" marR="5080">
              <a:lnSpc>
                <a:spcPts val="725"/>
              </a:lnSpc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395">
                <a:latin typeface="Times New Roman"/>
                <a:cs typeface="Times New Roman"/>
              </a:rPr>
              <a:t> </a:t>
            </a:r>
            <a:r>
              <a:rPr dirty="0" baseline="4629" sz="900" spc="-7">
                <a:latin typeface="Times New Roman"/>
                <a:cs typeface="Times New Roman"/>
              </a:rPr>
              <a:t>2</a:t>
            </a:r>
            <a:endParaRPr baseline="4629" sz="9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215993" y="3655879"/>
            <a:ext cx="69215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1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963394" y="3861559"/>
            <a:ext cx="69215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999818" y="3501025"/>
            <a:ext cx="116839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50" spc="-40">
                <a:latin typeface="Symbol"/>
                <a:cs typeface="Symbol"/>
              </a:rPr>
              <a:t></a:t>
            </a:r>
            <a:endParaRPr sz="75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999731" y="4026936"/>
            <a:ext cx="11747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50" spc="-40">
                <a:latin typeface="Symbol"/>
                <a:cs typeface="Symbol"/>
              </a:rPr>
              <a:t></a:t>
            </a:r>
            <a:endParaRPr sz="7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303695" y="4104050"/>
            <a:ext cx="650875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50" spc="-40">
                <a:latin typeface="Times New Roman"/>
                <a:cs typeface="Times New Roman"/>
              </a:rPr>
              <a:t>65</a:t>
            </a:r>
            <a:r>
              <a:rPr dirty="0" sz="1250" spc="370">
                <a:latin typeface="Times New Roman"/>
                <a:cs typeface="Times New Roman"/>
              </a:rPr>
              <a:t> </a:t>
            </a:r>
            <a:r>
              <a:rPr dirty="0" sz="1250" spc="-5">
                <a:latin typeface="Symbol"/>
                <a:cs typeface="Symbol"/>
              </a:rPr>
              <a:t></a:t>
            </a:r>
            <a:r>
              <a:rPr dirty="0" sz="1250" spc="-5">
                <a:latin typeface="Times New Roman"/>
                <a:cs typeface="Times New Roman"/>
              </a:rPr>
              <a:t>1</a:t>
            </a:r>
            <a:r>
              <a:rPr dirty="0" sz="1250" spc="160">
                <a:latin typeface="Times New Roman"/>
                <a:cs typeface="Times New Roman"/>
              </a:rPr>
              <a:t> </a:t>
            </a:r>
            <a:r>
              <a:rPr dirty="0" sz="1250" spc="-55" i="1">
                <a:latin typeface="Times New Roman"/>
                <a:cs typeface="Times New Roman"/>
              </a:rPr>
              <a:t>d</a:t>
            </a:r>
            <a:r>
              <a:rPr dirty="0" sz="1300" spc="-5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527595" y="3097012"/>
            <a:ext cx="137795" cy="3949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ts val="2135"/>
              </a:lnSpc>
              <a:spcBef>
                <a:spcPts val="120"/>
              </a:spcBef>
            </a:pPr>
            <a:r>
              <a:rPr dirty="0" sz="1850" spc="-70">
                <a:latin typeface="Symbol"/>
                <a:cs typeface="Symbol"/>
              </a:rPr>
              <a:t></a:t>
            </a:r>
            <a:endParaRPr sz="1850">
              <a:latin typeface="Symbol"/>
              <a:cs typeface="Symbol"/>
            </a:endParaRPr>
          </a:p>
          <a:p>
            <a:pPr marL="40640">
              <a:lnSpc>
                <a:spcPts val="755"/>
              </a:lnSpc>
            </a:pPr>
            <a:r>
              <a:rPr dirty="0" sz="700" spc="-1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043287" y="3635914"/>
            <a:ext cx="178435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50" spc="-45" i="1">
                <a:latin typeface="Times New Roman"/>
                <a:cs typeface="Times New Roman"/>
              </a:rPr>
              <a:t>d</a:t>
            </a:r>
            <a:r>
              <a:rPr dirty="0" sz="1300" spc="-6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755473" y="3643587"/>
            <a:ext cx="107950" cy="2159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50" spc="-40">
                <a:latin typeface="Symbol"/>
                <a:cs typeface="Symbol"/>
              </a:rPr>
              <a:t>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351277" y="3643587"/>
            <a:ext cx="357505" cy="2159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50" spc="50">
                <a:latin typeface="Times New Roman"/>
                <a:cs typeface="Times New Roman"/>
              </a:rPr>
              <a:t>1</a:t>
            </a:r>
            <a:r>
              <a:rPr dirty="0" sz="1250" spc="-40">
                <a:latin typeface="Symbol"/>
                <a:cs typeface="Symbol"/>
              </a:rPr>
              <a:t></a:t>
            </a:r>
            <a:r>
              <a:rPr dirty="0" sz="1250" spc="-9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4</a:t>
            </a:r>
            <a:r>
              <a:rPr dirty="0" sz="1250" spc="-30" i="1">
                <a:latin typeface="Times New Roman"/>
                <a:cs typeface="Times New Roman"/>
              </a:rPr>
              <a:t>r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730073" y="4071677"/>
            <a:ext cx="298450" cy="215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13333" sz="1875" spc="-60">
                <a:latin typeface="Symbol"/>
                <a:cs typeface="Symbol"/>
              </a:rPr>
              <a:t></a:t>
            </a:r>
            <a:r>
              <a:rPr dirty="0" baseline="-13333" sz="1875" spc="-37">
                <a:latin typeface="Times New Roman"/>
                <a:cs typeface="Times New Roman"/>
              </a:rPr>
              <a:t> </a:t>
            </a:r>
            <a:r>
              <a:rPr dirty="0" sz="1250" spc="-50">
                <a:latin typeface="Symbol"/>
                <a:cs typeface="Symbol"/>
              </a:rPr>
              <a:t>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849249" y="4205280"/>
            <a:ext cx="221615" cy="215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50" spc="-65">
                <a:latin typeface="Symbol"/>
                <a:cs typeface="Symbol"/>
              </a:rPr>
              <a:t></a:t>
            </a:r>
            <a:r>
              <a:rPr dirty="0" baseline="-11111" sz="1125" spc="-97">
                <a:latin typeface="Symbol"/>
                <a:cs typeface="Symbol"/>
              </a:rPr>
              <a:t></a:t>
            </a:r>
            <a:endParaRPr baseline="-11111" sz="1125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874649" y="3545832"/>
            <a:ext cx="128905" cy="215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50" spc="-50">
                <a:latin typeface="Symbol"/>
                <a:cs typeface="Symbol"/>
              </a:rPr>
              <a:t>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874649" y="3689273"/>
            <a:ext cx="428625" cy="215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8930" algn="l"/>
              </a:tabLst>
            </a:pPr>
            <a:r>
              <a:rPr dirty="0" sz="1250" spc="-50">
                <a:latin typeface="Symbol"/>
                <a:cs typeface="Symbol"/>
              </a:rPr>
              <a:t></a:t>
            </a:r>
            <a:r>
              <a:rPr dirty="0" sz="1250" spc="-5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12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849249" y="3794791"/>
            <a:ext cx="221615" cy="215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50" spc="-65">
                <a:latin typeface="Symbol"/>
                <a:cs typeface="Symbol"/>
              </a:rPr>
              <a:t></a:t>
            </a:r>
            <a:r>
              <a:rPr dirty="0" baseline="-11111" sz="1125" spc="-97">
                <a:latin typeface="Symbol"/>
                <a:cs typeface="Symbol"/>
              </a:rPr>
              <a:t></a:t>
            </a:r>
            <a:endParaRPr baseline="-11111" sz="1125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879417" y="3097012"/>
            <a:ext cx="292735" cy="31051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17804" algn="l"/>
              </a:tabLst>
            </a:pPr>
            <a:r>
              <a:rPr dirty="0" sz="1850" spc="-25">
                <a:latin typeface="Symbol"/>
                <a:cs typeface="Symbol"/>
              </a:rPr>
              <a:t></a:t>
            </a:r>
            <a:r>
              <a:rPr dirty="0" sz="1850" spc="-25">
                <a:latin typeface="Times New Roman"/>
                <a:cs typeface="Times New Roman"/>
              </a:rPr>
              <a:t>	</a:t>
            </a:r>
            <a:r>
              <a:rPr dirty="0" sz="1850" spc="-25">
                <a:latin typeface="Symbol"/>
                <a:cs typeface="Symbol"/>
              </a:rPr>
              <a:t>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01736" y="4611036"/>
            <a:ext cx="1880870" cy="3917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dirty="0" sz="1100" spc="-5">
                <a:latin typeface="Calibri"/>
                <a:cs typeface="Calibri"/>
              </a:rPr>
              <a:t>Finally, 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250" spc="-180">
                <a:latin typeface="Symbol"/>
                <a:cs typeface="Symbol"/>
              </a:rPr>
              <a:t></a:t>
            </a:r>
            <a:r>
              <a:rPr dirty="0" sz="1250" spc="16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2001409" y="5275119"/>
            <a:ext cx="878205" cy="220345"/>
            <a:chOff x="2001409" y="5275119"/>
            <a:chExt cx="878205" cy="220345"/>
          </a:xfrm>
        </p:grpSpPr>
        <p:sp>
          <p:nvSpPr>
            <p:cNvPr id="47" name="object 47"/>
            <p:cNvSpPr/>
            <p:nvPr/>
          </p:nvSpPr>
          <p:spPr>
            <a:xfrm>
              <a:off x="2002599" y="5413097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838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2018077" y="5413097"/>
              <a:ext cx="37465" cy="82550"/>
            </a:xfrm>
            <a:custGeom>
              <a:avLst/>
              <a:gdLst/>
              <a:ahLst/>
              <a:cxnLst/>
              <a:rect l="l" t="t" r="r" b="b"/>
              <a:pathLst>
                <a:path w="37464" h="82550">
                  <a:moveTo>
                    <a:pt x="0" y="0"/>
                  </a:moveTo>
                  <a:lnTo>
                    <a:pt x="36909" y="8205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2054987" y="5278794"/>
              <a:ext cx="40640" cy="216535"/>
            </a:xfrm>
            <a:custGeom>
              <a:avLst/>
              <a:gdLst/>
              <a:ahLst/>
              <a:cxnLst/>
              <a:rect l="l" t="t" r="r" b="b"/>
              <a:pathLst>
                <a:path w="40639" h="216535">
                  <a:moveTo>
                    <a:pt x="0" y="216353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2095468" y="5278794"/>
              <a:ext cx="784225" cy="0"/>
            </a:xfrm>
            <a:custGeom>
              <a:avLst/>
              <a:gdLst/>
              <a:ahLst/>
              <a:cxnLst/>
              <a:rect l="l" t="t" r="r" b="b"/>
              <a:pathLst>
                <a:path w="784225" h="0">
                  <a:moveTo>
                    <a:pt x="0" y="0"/>
                  </a:moveTo>
                  <a:lnTo>
                    <a:pt x="78382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2001409" y="5275119"/>
              <a:ext cx="878205" cy="220345"/>
            </a:xfrm>
            <a:custGeom>
              <a:avLst/>
              <a:gdLst/>
              <a:ahLst/>
              <a:cxnLst/>
              <a:rect l="l" t="t" r="r" b="b"/>
              <a:pathLst>
                <a:path w="878205" h="220345">
                  <a:moveTo>
                    <a:pt x="57546" y="220026"/>
                  </a:moveTo>
                  <a:lnTo>
                    <a:pt x="50006" y="220026"/>
                  </a:lnTo>
                  <a:lnTo>
                    <a:pt x="12700" y="143691"/>
                  </a:lnTo>
                  <a:lnTo>
                    <a:pt x="2777" y="151855"/>
                  </a:lnTo>
                  <a:lnTo>
                    <a:pt x="0" y="147773"/>
                  </a:lnTo>
                  <a:lnTo>
                    <a:pt x="21033" y="132261"/>
                  </a:lnTo>
                  <a:lnTo>
                    <a:pt x="53577" y="200841"/>
                  </a:lnTo>
                  <a:lnTo>
                    <a:pt x="91280" y="0"/>
                  </a:lnTo>
                  <a:lnTo>
                    <a:pt x="877886" y="0"/>
                  </a:lnTo>
                  <a:lnTo>
                    <a:pt x="877886" y="7756"/>
                  </a:lnTo>
                  <a:lnTo>
                    <a:pt x="97233" y="7756"/>
                  </a:lnTo>
                  <a:lnTo>
                    <a:pt x="57546" y="22002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2" name="object 52"/>
          <p:cNvSpPr/>
          <p:nvPr/>
        </p:nvSpPr>
        <p:spPr>
          <a:xfrm>
            <a:off x="3485324" y="5409422"/>
            <a:ext cx="97155" cy="0"/>
          </a:xfrm>
          <a:custGeom>
            <a:avLst/>
            <a:gdLst/>
            <a:ahLst/>
            <a:cxnLst/>
            <a:rect l="l" t="t" r="r" b="b"/>
            <a:pathLst>
              <a:path w="97154" h="0">
                <a:moveTo>
                  <a:pt x="0" y="0"/>
                </a:moveTo>
                <a:lnTo>
                  <a:pt x="96837" y="0"/>
                </a:lnTo>
              </a:path>
            </a:pathLst>
          </a:custGeom>
          <a:ln w="775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3818699" y="5339617"/>
            <a:ext cx="46990" cy="0"/>
          </a:xfrm>
          <a:custGeom>
            <a:avLst/>
            <a:gdLst/>
            <a:ahLst/>
            <a:cxnLst/>
            <a:rect l="l" t="t" r="r" b="b"/>
            <a:pathLst>
              <a:path w="46989" h="0">
                <a:moveTo>
                  <a:pt x="0" y="0"/>
                </a:moveTo>
                <a:lnTo>
                  <a:pt x="46831" y="0"/>
                </a:lnTo>
              </a:path>
            </a:pathLst>
          </a:custGeom>
          <a:ln w="36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3590892" y="5153828"/>
            <a:ext cx="548005" cy="4083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84505" algn="l"/>
              </a:tabLst>
            </a:pPr>
            <a:r>
              <a:rPr dirty="0" sz="2500" spc="-440">
                <a:latin typeface="Symbol"/>
                <a:cs typeface="Symbol"/>
              </a:rPr>
              <a:t></a:t>
            </a:r>
            <a:r>
              <a:rPr dirty="0" sz="2500" spc="-440">
                <a:latin typeface="Times New Roman"/>
                <a:cs typeface="Times New Roman"/>
              </a:rPr>
              <a:t>	</a:t>
            </a:r>
            <a:r>
              <a:rPr dirty="0" sz="2500" spc="-440">
                <a:latin typeface="Symbol"/>
                <a:cs typeface="Symbol"/>
              </a:rPr>
              <a:t></a:t>
            </a:r>
            <a:endParaRPr sz="2500">
              <a:latin typeface="Symbol"/>
              <a:cs typeface="Symbo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3623040" y="5824982"/>
            <a:ext cx="46990" cy="0"/>
          </a:xfrm>
          <a:custGeom>
            <a:avLst/>
            <a:gdLst/>
            <a:ahLst/>
            <a:cxnLst/>
            <a:rect l="l" t="t" r="r" b="b"/>
            <a:pathLst>
              <a:path w="46989" h="0">
                <a:moveTo>
                  <a:pt x="0" y="0"/>
                </a:moveTo>
                <a:lnTo>
                  <a:pt x="46831" y="0"/>
                </a:lnTo>
              </a:path>
            </a:pathLst>
          </a:custGeom>
          <a:ln w="36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4099688" y="5727009"/>
            <a:ext cx="0" cy="335915"/>
          </a:xfrm>
          <a:custGeom>
            <a:avLst/>
            <a:gdLst/>
            <a:ahLst/>
            <a:cxnLst/>
            <a:rect l="l" t="t" r="r" b="b"/>
            <a:pathLst>
              <a:path w="0" h="335914">
                <a:moveTo>
                  <a:pt x="0" y="0"/>
                </a:moveTo>
                <a:lnTo>
                  <a:pt x="0" y="335551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4883119" y="5824980"/>
            <a:ext cx="46990" cy="0"/>
          </a:xfrm>
          <a:custGeom>
            <a:avLst/>
            <a:gdLst/>
            <a:ahLst/>
            <a:cxnLst/>
            <a:rect l="l" t="t" r="r" b="b"/>
            <a:pathLst>
              <a:path w="46989" h="0">
                <a:moveTo>
                  <a:pt x="0" y="0"/>
                </a:moveTo>
                <a:lnTo>
                  <a:pt x="46831" y="0"/>
                </a:lnTo>
              </a:path>
            </a:pathLst>
          </a:custGeom>
          <a:ln w="36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58" name="object 58"/>
          <p:cNvGrpSpPr/>
          <p:nvPr/>
        </p:nvGrpSpPr>
        <p:grpSpPr>
          <a:xfrm>
            <a:off x="4394765" y="5715782"/>
            <a:ext cx="1519555" cy="358140"/>
            <a:chOff x="4394765" y="5715782"/>
            <a:chExt cx="1519555" cy="358140"/>
          </a:xfrm>
        </p:grpSpPr>
        <p:sp>
          <p:nvSpPr>
            <p:cNvPr id="59" name="object 59"/>
            <p:cNvSpPr/>
            <p:nvPr/>
          </p:nvSpPr>
          <p:spPr>
            <a:xfrm>
              <a:off x="4398536" y="5715987"/>
              <a:ext cx="0" cy="358140"/>
            </a:xfrm>
            <a:custGeom>
              <a:avLst/>
              <a:gdLst/>
              <a:ahLst/>
              <a:cxnLst/>
              <a:rect l="l" t="t" r="r" b="b"/>
              <a:pathLst>
                <a:path w="0" h="358139">
                  <a:moveTo>
                    <a:pt x="0" y="0"/>
                  </a:moveTo>
                  <a:lnTo>
                    <a:pt x="0" y="357595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5910233" y="5715986"/>
              <a:ext cx="0" cy="358140"/>
            </a:xfrm>
            <a:custGeom>
              <a:avLst/>
              <a:gdLst/>
              <a:ahLst/>
              <a:cxnLst/>
              <a:rect l="l" t="t" r="r" b="b"/>
              <a:pathLst>
                <a:path w="0" h="358139">
                  <a:moveTo>
                    <a:pt x="0" y="0"/>
                  </a:moveTo>
                  <a:lnTo>
                    <a:pt x="0" y="357595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4394964" y="5719660"/>
              <a:ext cx="1519555" cy="0"/>
            </a:xfrm>
            <a:custGeom>
              <a:avLst/>
              <a:gdLst/>
              <a:ahLst/>
              <a:cxnLst/>
              <a:rect l="l" t="t" r="r" b="b"/>
              <a:pathLst>
                <a:path w="1519554" h="0">
                  <a:moveTo>
                    <a:pt x="0" y="0"/>
                  </a:moveTo>
                  <a:lnTo>
                    <a:pt x="1519237" y="0"/>
                  </a:lnTo>
                </a:path>
              </a:pathLst>
            </a:custGeom>
            <a:ln w="77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4394964" y="6069498"/>
              <a:ext cx="1519555" cy="0"/>
            </a:xfrm>
            <a:custGeom>
              <a:avLst/>
              <a:gdLst/>
              <a:ahLst/>
              <a:cxnLst/>
              <a:rect l="l" t="t" r="r" b="b"/>
              <a:pathLst>
                <a:path w="1519554" h="0">
                  <a:moveTo>
                    <a:pt x="0" y="0"/>
                  </a:moveTo>
                  <a:lnTo>
                    <a:pt x="1519237" y="0"/>
                  </a:lnTo>
                </a:path>
              </a:pathLst>
            </a:custGeom>
            <a:ln w="77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3" name="object 63"/>
          <p:cNvSpPr txBox="1"/>
          <p:nvPr/>
        </p:nvSpPr>
        <p:spPr>
          <a:xfrm>
            <a:off x="3811556" y="5239548"/>
            <a:ext cx="64135" cy="12001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00"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811556" y="5309353"/>
            <a:ext cx="64135" cy="12001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615898" y="5724914"/>
            <a:ext cx="64135" cy="12001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00"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875982" y="5724914"/>
            <a:ext cx="64135" cy="12001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00"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615898" y="5794719"/>
            <a:ext cx="64135" cy="12001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875982" y="5794719"/>
            <a:ext cx="64135" cy="12001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433608" y="5275062"/>
            <a:ext cx="436880" cy="1346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7973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473817" y="5389770"/>
            <a:ext cx="113664" cy="1346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12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3341658" y="5194903"/>
            <a:ext cx="227329" cy="2311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35"/>
              </a:lnSpc>
              <a:spcBef>
                <a:spcPts val="100"/>
              </a:spcBef>
            </a:pPr>
            <a:r>
              <a:rPr dirty="0" sz="700" spc="-15">
                <a:latin typeface="Times New Roman"/>
                <a:cs typeface="Times New Roman"/>
              </a:rPr>
              <a:t>2</a:t>
            </a:r>
            <a:r>
              <a:rPr dirty="0" sz="750" spc="-15">
                <a:latin typeface="Symbol"/>
                <a:cs typeface="Symbol"/>
              </a:rPr>
              <a:t></a:t>
            </a:r>
            <a:endParaRPr sz="750">
              <a:latin typeface="Symbol"/>
              <a:cs typeface="Symbol"/>
            </a:endParaRPr>
          </a:p>
          <a:p>
            <a:pPr algn="r" marR="5080">
              <a:lnSpc>
                <a:spcPts val="775"/>
              </a:lnSpc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276965" y="5776757"/>
            <a:ext cx="122555" cy="1346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207115" y="5620824"/>
            <a:ext cx="1996439" cy="4406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672465" algn="l"/>
                <a:tab pos="1460500" algn="l"/>
                <a:tab pos="1932939" algn="l"/>
              </a:tabLst>
            </a:pPr>
            <a:r>
              <a:rPr dirty="0" sz="2700" spc="-345">
                <a:latin typeface="Symbol"/>
                <a:cs typeface="Symbol"/>
              </a:rPr>
              <a:t></a:t>
            </a:r>
            <a:r>
              <a:rPr dirty="0" sz="700" spc="-5">
                <a:latin typeface="Times New Roman"/>
                <a:cs typeface="Times New Roman"/>
              </a:rPr>
              <a:t>12</a:t>
            </a:r>
            <a:r>
              <a:rPr dirty="0" sz="700" spc="50">
                <a:latin typeface="Times New Roman"/>
                <a:cs typeface="Times New Roman"/>
              </a:rPr>
              <a:t> </a:t>
            </a:r>
            <a:r>
              <a:rPr dirty="0" baseline="1111" sz="3750" spc="-660">
                <a:latin typeface="Symbol"/>
                <a:cs typeface="Symbol"/>
              </a:rPr>
              <a:t></a:t>
            </a:r>
            <a:r>
              <a:rPr dirty="0" baseline="1111" sz="3750">
                <a:latin typeface="Times New Roman"/>
                <a:cs typeface="Times New Roman"/>
              </a:rPr>
              <a:t>	</a:t>
            </a:r>
            <a:r>
              <a:rPr dirty="0" baseline="1111" sz="3750" spc="-660">
                <a:latin typeface="Symbol"/>
                <a:cs typeface="Symbol"/>
              </a:rPr>
              <a:t></a:t>
            </a:r>
            <a:r>
              <a:rPr dirty="0" baseline="1111" sz="3750" spc="330">
                <a:latin typeface="Times New Roman"/>
                <a:cs typeface="Times New Roman"/>
              </a:rPr>
              <a:t> </a:t>
            </a:r>
            <a:r>
              <a:rPr dirty="0" sz="2700" spc="-505">
                <a:latin typeface="Symbol"/>
                <a:cs typeface="Symbol"/>
              </a:rPr>
              <a:t></a:t>
            </a:r>
            <a:r>
              <a:rPr dirty="0" sz="2700">
                <a:latin typeface="Times New Roman"/>
                <a:cs typeface="Times New Roman"/>
              </a:rPr>
              <a:t>	</a:t>
            </a:r>
            <a:r>
              <a:rPr dirty="0" baseline="1111" sz="3750" spc="-660">
                <a:latin typeface="Symbol"/>
                <a:cs typeface="Symbol"/>
              </a:rPr>
              <a:t></a:t>
            </a:r>
            <a:r>
              <a:rPr dirty="0" baseline="1111" sz="3750">
                <a:latin typeface="Times New Roman"/>
                <a:cs typeface="Times New Roman"/>
              </a:rPr>
              <a:t>	</a:t>
            </a:r>
            <a:r>
              <a:rPr dirty="0" baseline="1111" sz="3750" spc="-660">
                <a:latin typeface="Symbol"/>
                <a:cs typeface="Symbol"/>
              </a:rPr>
              <a:t></a:t>
            </a:r>
            <a:endParaRPr baseline="1111" sz="3750">
              <a:latin typeface="Symbol"/>
              <a:cs typeface="Symbo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420363" y="5776757"/>
            <a:ext cx="122555" cy="2330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805"/>
              </a:lnSpc>
              <a:spcBef>
                <a:spcPts val="110"/>
              </a:spcBef>
            </a:pP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  <a:p>
            <a:pPr marL="13335">
              <a:lnSpc>
                <a:spcPts val="805"/>
              </a:lnSpc>
            </a:pPr>
            <a:r>
              <a:rPr dirty="0" sz="700" spc="-5">
                <a:latin typeface="Times New Roman"/>
                <a:cs typeface="Times New Roman"/>
              </a:rPr>
              <a:t>12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103658" y="5657000"/>
            <a:ext cx="118745" cy="14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50" spc="-35">
                <a:latin typeface="Symbol"/>
                <a:cs typeface="Symbol"/>
              </a:rPr>
              <a:t></a:t>
            </a:r>
            <a:endParaRPr sz="750">
              <a:latin typeface="Symbol"/>
              <a:cs typeface="Symbo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047450" y="5278735"/>
            <a:ext cx="1322705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13888" sz="1800">
                <a:latin typeface="Symbol"/>
                <a:cs typeface="Symbol"/>
              </a:rPr>
              <a:t></a:t>
            </a:r>
            <a:endParaRPr baseline="13888" sz="1800">
              <a:latin typeface="Symbol"/>
              <a:cs typeface="Symbo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3651257" y="5271118"/>
            <a:ext cx="662305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65</a:t>
            </a:r>
            <a:r>
              <a:rPr dirty="0" sz="1200" spc="38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1</a:t>
            </a:r>
            <a:r>
              <a:rPr dirty="0" sz="1200" spc="180">
                <a:latin typeface="Times New Roman"/>
                <a:cs typeface="Times New Roman"/>
              </a:rPr>
              <a:t> </a:t>
            </a:r>
            <a:r>
              <a:rPr dirty="0" sz="1200" spc="-30" i="1">
                <a:latin typeface="Times New Roman"/>
                <a:cs typeface="Times New Roman"/>
              </a:rPr>
              <a:t>d</a:t>
            </a:r>
            <a:r>
              <a:rPr dirty="0" sz="1300" spc="-30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842270" y="5257100"/>
            <a:ext cx="13970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130"/>
              </a:lnSpc>
              <a:spcBef>
                <a:spcPts val="100"/>
              </a:spcBef>
            </a:pPr>
            <a:r>
              <a:rPr dirty="0" sz="1850" spc="-60">
                <a:latin typeface="Symbol"/>
                <a:cs typeface="Symbol"/>
              </a:rPr>
              <a:t></a:t>
            </a:r>
            <a:endParaRPr sz="1850">
              <a:latin typeface="Symbol"/>
              <a:cs typeface="Symbol"/>
            </a:endParaRPr>
          </a:p>
          <a:p>
            <a:pPr marL="40640">
              <a:lnSpc>
                <a:spcPts val="750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3188867" y="5371807"/>
            <a:ext cx="224154" cy="2139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200" spc="-40">
                <a:latin typeface="Symbol"/>
                <a:cs typeface="Symbol"/>
              </a:rPr>
              <a:t></a:t>
            </a:r>
            <a:r>
              <a:rPr dirty="0" baseline="-11111" sz="1125" spc="-60">
                <a:latin typeface="Symbol"/>
                <a:cs typeface="Symbol"/>
              </a:rPr>
              <a:t></a:t>
            </a:r>
            <a:endParaRPr baseline="-11111" sz="1125">
              <a:latin typeface="Symbol"/>
              <a:cs typeface="Symbo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098104" y="5961527"/>
            <a:ext cx="74295" cy="14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50" spc="-35">
                <a:latin typeface="Symbol"/>
                <a:cs typeface="Symbol"/>
              </a:rPr>
              <a:t></a:t>
            </a:r>
            <a:endParaRPr sz="750">
              <a:latin typeface="Symbol"/>
              <a:cs typeface="Symbo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3092822" y="5756483"/>
            <a:ext cx="929640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528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65</a:t>
            </a:r>
            <a:r>
              <a:rPr dirty="0" sz="1200" spc="380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1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260831" y="5756483"/>
            <a:ext cx="1644650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300" spc="-55">
                <a:latin typeface="Symbol"/>
                <a:cs typeface="Symbol"/>
              </a:rPr>
              <a:t></a:t>
            </a:r>
            <a:r>
              <a:rPr dirty="0" sz="1300" spc="-55">
                <a:latin typeface="Times New Roman"/>
                <a:cs typeface="Times New Roman"/>
              </a:rPr>
              <a:t> </a:t>
            </a:r>
            <a:r>
              <a:rPr dirty="0" sz="1300" spc="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65 </a:t>
            </a:r>
            <a:r>
              <a:rPr dirty="0" sz="1200" spc="14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 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136.9333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876257" y="6285789"/>
            <a:ext cx="5820410" cy="573405"/>
          </a:xfrm>
          <a:prstGeom prst="rect">
            <a:avLst/>
          </a:prstGeom>
        </p:spPr>
        <p:txBody>
          <a:bodyPr wrap="square" lIns="0" tIns="6350" rIns="0" bIns="0" rtlCol="0" vert="horz">
            <a:spAutoFit/>
          </a:bodyPr>
          <a:lstStyle/>
          <a:p>
            <a:pPr marL="38100" marR="30480">
              <a:lnSpc>
                <a:spcPct val="103800"/>
              </a:lnSpc>
              <a:spcBef>
                <a:spcPts val="50"/>
              </a:spcBef>
            </a:pPr>
            <a:r>
              <a:rPr dirty="0" baseline="2525" sz="1650">
                <a:latin typeface="Calibri"/>
                <a:cs typeface="Calibri"/>
              </a:rPr>
              <a:t>Note </a:t>
            </a:r>
            <a:r>
              <a:rPr dirty="0" baseline="2525" sz="1650" spc="-7">
                <a:latin typeface="Calibri"/>
                <a:cs typeface="Calibri"/>
              </a:rPr>
              <a:t>that while this </a:t>
            </a:r>
            <a:r>
              <a:rPr dirty="0" baseline="2525" sz="1650">
                <a:latin typeface="Calibri"/>
                <a:cs typeface="Calibri"/>
              </a:rPr>
              <a:t>was a </a:t>
            </a:r>
            <a:r>
              <a:rPr dirty="0" baseline="2525" sz="1650" spc="-7">
                <a:latin typeface="Calibri"/>
                <a:cs typeface="Calibri"/>
              </a:rPr>
              <a:t>really simple integral to evaluate you’ll be seeing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fair amount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sz="1050" spc="114">
                <a:latin typeface="Times New Roman"/>
                <a:cs typeface="Times New Roman"/>
              </a:rPr>
              <a:t>cos</a:t>
            </a:r>
            <a:r>
              <a:rPr dirty="0" baseline="46296" sz="900" spc="172">
                <a:latin typeface="Times New Roman"/>
                <a:cs typeface="Times New Roman"/>
              </a:rPr>
              <a:t>2 </a:t>
            </a:r>
            <a:r>
              <a:rPr dirty="0" sz="1150" spc="80">
                <a:latin typeface="Symbol"/>
                <a:cs typeface="Symbol"/>
              </a:rPr>
              <a:t></a:t>
            </a:r>
            <a:r>
              <a:rPr dirty="0" sz="1150" spc="8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,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050" spc="35">
                <a:latin typeface="Times New Roman"/>
                <a:cs typeface="Times New Roman"/>
              </a:rPr>
              <a:t>sin</a:t>
            </a:r>
            <a:r>
              <a:rPr dirty="0" baseline="46296" sz="900" spc="52">
                <a:latin typeface="Times New Roman"/>
                <a:cs typeface="Times New Roman"/>
              </a:rPr>
              <a:t>2 </a:t>
            </a:r>
            <a:r>
              <a:rPr dirty="0" sz="1100">
                <a:latin typeface="Symbol"/>
                <a:cs typeface="Symbol"/>
              </a:rPr>
              <a:t></a:t>
            </a:r>
            <a:r>
              <a:rPr dirty="0" sz="1100" spc="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314" sz="1800" spc="-7">
                <a:latin typeface="Times New Roman"/>
                <a:cs typeface="Times New Roman"/>
              </a:rPr>
              <a:t>sin</a:t>
            </a:r>
            <a:r>
              <a:rPr dirty="0" baseline="2222" sz="1875" spc="-7">
                <a:latin typeface="Symbol"/>
                <a:cs typeface="Symbol"/>
              </a:rPr>
              <a:t></a:t>
            </a:r>
            <a:r>
              <a:rPr dirty="0" baseline="2222" sz="1875" spc="-7">
                <a:latin typeface="Times New Roman"/>
                <a:cs typeface="Times New Roman"/>
              </a:rPr>
              <a:t> </a:t>
            </a:r>
            <a:r>
              <a:rPr dirty="0" baseline="2314" sz="1800" spc="-22">
                <a:latin typeface="Times New Roman"/>
                <a:cs typeface="Times New Roman"/>
              </a:rPr>
              <a:t>cos</a:t>
            </a:r>
            <a:r>
              <a:rPr dirty="0" baseline="2222" sz="1875" spc="-22">
                <a:latin typeface="Symbol"/>
                <a:cs typeface="Symbol"/>
              </a:rPr>
              <a:t></a:t>
            </a:r>
            <a:r>
              <a:rPr dirty="0" baseline="2222" sz="1875" spc="-1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terms in polar integrals </a:t>
            </a:r>
            <a:r>
              <a:rPr dirty="0" baseline="2525" sz="1650">
                <a:latin typeface="Calibri"/>
                <a:cs typeface="Calibri"/>
              </a:rPr>
              <a:t>so </a:t>
            </a:r>
            <a:r>
              <a:rPr dirty="0" baseline="2525" sz="1650" spc="-7">
                <a:latin typeface="Calibri"/>
                <a:cs typeface="Calibri"/>
              </a:rPr>
              <a:t>make sure that </a:t>
            </a:r>
            <a:r>
              <a:rPr dirty="0" baseline="2525" sz="1650">
                <a:latin typeface="Calibri"/>
                <a:cs typeface="Calibri"/>
              </a:rPr>
              <a:t>you </a:t>
            </a:r>
            <a:r>
              <a:rPr dirty="0" baseline="2525" sz="1650" spc="-7">
                <a:latin typeface="Calibri"/>
                <a:cs typeface="Calibri"/>
              </a:rPr>
              <a:t>know how to integrate </a:t>
            </a:r>
            <a:r>
              <a:rPr dirty="0" baseline="2525" sz="1650">
                <a:latin typeface="Calibri"/>
                <a:cs typeface="Calibri"/>
              </a:rPr>
              <a:t>these 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terms!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896111" y="706526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 txBox="1"/>
          <p:nvPr/>
        </p:nvSpPr>
        <p:spPr>
          <a:xfrm>
            <a:off x="863600" y="7355092"/>
            <a:ext cx="4909185" cy="1068705"/>
          </a:xfrm>
          <a:prstGeom prst="rect">
            <a:avLst/>
          </a:prstGeom>
        </p:spPr>
        <p:txBody>
          <a:bodyPr wrap="square" lIns="0" tIns="9334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735"/>
              </a:spcBef>
            </a:pPr>
            <a:r>
              <a:rPr dirty="0" baseline="2525" sz="1650">
                <a:latin typeface="Calibri"/>
                <a:cs typeface="Calibri"/>
              </a:rPr>
              <a:t>3. </a:t>
            </a:r>
            <a:r>
              <a:rPr dirty="0" baseline="2525" sz="1650" spc="-7">
                <a:latin typeface="Calibri"/>
                <a:cs typeface="Calibri"/>
              </a:rPr>
              <a:t>Evaluate</a:t>
            </a:r>
            <a:r>
              <a:rPr dirty="0" baseline="2525" sz="1650" spc="300">
                <a:latin typeface="Calibri"/>
                <a:cs typeface="Calibri"/>
              </a:rPr>
              <a:t> </a:t>
            </a:r>
            <a:r>
              <a:rPr dirty="0" baseline="-12698" sz="2625" spc="-7">
                <a:latin typeface="Symbol"/>
                <a:cs typeface="Symbol"/>
              </a:rPr>
              <a:t></a:t>
            </a:r>
            <a:r>
              <a:rPr dirty="0" baseline="-12698" sz="2625" spc="-367">
                <a:latin typeface="Times New Roman"/>
                <a:cs typeface="Times New Roman"/>
              </a:rPr>
              <a:t> </a:t>
            </a:r>
            <a:r>
              <a:rPr dirty="0" sz="1150" spc="50">
                <a:latin typeface="Times New Roman"/>
                <a:cs typeface="Times New Roman"/>
              </a:rPr>
              <a:t>4</a:t>
            </a:r>
            <a:r>
              <a:rPr dirty="0" sz="1150" spc="50" i="1">
                <a:latin typeface="Times New Roman"/>
                <a:cs typeface="Times New Roman"/>
              </a:rPr>
              <a:t>xy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7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dA</a:t>
            </a:r>
            <a:r>
              <a:rPr dirty="0" sz="1150" spc="105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where </a:t>
            </a:r>
            <a:r>
              <a:rPr dirty="0" baseline="2525" sz="1650" i="1">
                <a:latin typeface="Calibri"/>
                <a:cs typeface="Calibri"/>
              </a:rPr>
              <a:t>D</a:t>
            </a:r>
            <a:r>
              <a:rPr dirty="0" baseline="2525" sz="1650" spc="7" i="1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portion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345">
                <a:latin typeface="Calibri"/>
                <a:cs typeface="Calibri"/>
              </a:rPr>
              <a:t> </a:t>
            </a:r>
            <a:r>
              <a:rPr dirty="0" baseline="3831" sz="2175" spc="-67" i="1">
                <a:latin typeface="Times New Roman"/>
                <a:cs typeface="Times New Roman"/>
              </a:rPr>
              <a:t>x</a:t>
            </a:r>
            <a:r>
              <a:rPr dirty="0" baseline="52083" sz="1200" spc="-67">
                <a:latin typeface="Times New Roman"/>
                <a:cs typeface="Times New Roman"/>
              </a:rPr>
              <a:t>2</a:t>
            </a:r>
            <a:r>
              <a:rPr dirty="0" baseline="52083" sz="1200" spc="-22">
                <a:latin typeface="Times New Roman"/>
                <a:cs typeface="Times New Roman"/>
              </a:rPr>
              <a:t> </a:t>
            </a:r>
            <a:r>
              <a:rPr dirty="0" baseline="3831" sz="2175" spc="-179">
                <a:latin typeface="Symbol"/>
                <a:cs typeface="Symbol"/>
              </a:rPr>
              <a:t></a:t>
            </a:r>
            <a:r>
              <a:rPr dirty="0" baseline="3831" sz="2175" spc="-22">
                <a:latin typeface="Times New Roman"/>
                <a:cs typeface="Times New Roman"/>
              </a:rPr>
              <a:t> </a:t>
            </a:r>
            <a:r>
              <a:rPr dirty="0" baseline="3831" sz="2175" spc="-52" i="1">
                <a:latin typeface="Times New Roman"/>
                <a:cs typeface="Times New Roman"/>
              </a:rPr>
              <a:t>y</a:t>
            </a:r>
            <a:r>
              <a:rPr dirty="0" baseline="52083" sz="1200" spc="-52">
                <a:latin typeface="Times New Roman"/>
                <a:cs typeface="Times New Roman"/>
              </a:rPr>
              <a:t>2</a:t>
            </a:r>
            <a:r>
              <a:rPr dirty="0" baseline="52083" sz="1200" spc="307">
                <a:latin typeface="Times New Roman"/>
                <a:cs typeface="Times New Roman"/>
              </a:rPr>
              <a:t> </a:t>
            </a:r>
            <a:r>
              <a:rPr dirty="0" baseline="3831" sz="2175" spc="-179">
                <a:latin typeface="Symbol"/>
                <a:cs typeface="Symbol"/>
              </a:rPr>
              <a:t></a:t>
            </a:r>
            <a:r>
              <a:rPr dirty="0" baseline="3831" sz="2175" spc="-120">
                <a:latin typeface="Times New Roman"/>
                <a:cs typeface="Times New Roman"/>
              </a:rPr>
              <a:t> </a:t>
            </a:r>
            <a:r>
              <a:rPr dirty="0" baseline="3831" sz="2175" spc="-165">
                <a:latin typeface="Times New Roman"/>
                <a:cs typeface="Times New Roman"/>
              </a:rPr>
              <a:t>2</a:t>
            </a:r>
            <a:r>
              <a:rPr dirty="0" baseline="3831" sz="2175" spc="16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3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quadrant.</a:t>
            </a:r>
            <a:endParaRPr baseline="2525" sz="1650">
              <a:latin typeface="Calibri"/>
              <a:cs typeface="Calibri"/>
            </a:endParaRPr>
          </a:p>
          <a:p>
            <a:pPr marL="762000">
              <a:lnSpc>
                <a:spcPct val="100000"/>
              </a:lnSpc>
              <a:spcBef>
                <a:spcPts val="270"/>
              </a:spcBef>
            </a:pPr>
            <a:r>
              <a:rPr dirty="0" sz="650" spc="35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65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Times New Roman"/>
                <a:cs typeface="Times New Roman"/>
              </a:rPr>
              <a:t>Below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 a</a:t>
            </a:r>
            <a:r>
              <a:rPr dirty="0" sz="1200" spc="-5">
                <a:latin typeface="Times New Roman"/>
                <a:cs typeface="Times New Roman"/>
              </a:rPr>
              <a:t> quick sketch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region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669" y="3561622"/>
            <a:ext cx="5962015" cy="27851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36004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 integrals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2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often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useful 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does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polar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Describing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 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involve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often (not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messy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13335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shows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region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circular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indicate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bad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least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discussed above polar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pretty </a:t>
            </a:r>
            <a:r>
              <a:rPr dirty="0" sz="1100">
                <a:latin typeface="Calibri"/>
                <a:cs typeface="Calibri"/>
              </a:rPr>
              <a:t>much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</a:t>
            </a:r>
            <a:r>
              <a:rPr dirty="0" sz="1100">
                <a:latin typeface="Calibri"/>
                <a:cs typeface="Calibri"/>
              </a:rPr>
              <a:t> way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endParaRPr sz="1100">
              <a:latin typeface="Calibri"/>
              <a:cs typeface="Calibri"/>
            </a:endParaRPr>
          </a:p>
          <a:p>
            <a:pPr marL="12700" marR="520065">
              <a:lnSpc>
                <a:spcPts val="2900"/>
              </a:lnSpc>
              <a:spcBef>
                <a:spcPts val="35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once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determining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pretty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085"/>
              </a:lnSpc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limits shouldn’t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they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04566" y="6796954"/>
            <a:ext cx="187286" cy="15340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275764" y="6517509"/>
            <a:ext cx="7226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100" spc="65">
                <a:latin typeface="Times New Roman"/>
                <a:cs typeface="Times New Roman"/>
              </a:rPr>
              <a:t>0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70">
                <a:latin typeface="Symbol"/>
                <a:cs typeface="Symbol"/>
              </a:rPr>
              <a:t></a:t>
            </a:r>
            <a:r>
              <a:rPr dirty="0" sz="1100" spc="-105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Symbol"/>
                <a:cs typeface="Symbol"/>
              </a:rPr>
              <a:t>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100" spc="70">
                <a:latin typeface="Symbol"/>
                <a:cs typeface="Symbol"/>
              </a:rPr>
              <a:t></a:t>
            </a:r>
            <a:r>
              <a:rPr dirty="0" sz="1100" spc="105">
                <a:latin typeface="Times New Roman"/>
                <a:cs typeface="Times New Roman"/>
              </a:rPr>
              <a:t> </a:t>
            </a:r>
            <a:r>
              <a:rPr dirty="0" u="sng" baseline="34188" sz="975" spc="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4188" sz="975" spc="67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Symbol"/>
                <a:cs typeface="Symbol"/>
              </a:rPr>
              <a:t>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30606" y="6597815"/>
            <a:ext cx="669290" cy="382905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algn="r" marR="142875">
              <a:lnSpc>
                <a:spcPct val="100000"/>
              </a:lnSpc>
              <a:spcBef>
                <a:spcPts val="350"/>
              </a:spcBef>
            </a:pPr>
            <a:r>
              <a:rPr dirty="0" sz="650" spc="3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55"/>
              </a:spcBef>
              <a:tabLst>
                <a:tab pos="577215" algn="l"/>
              </a:tabLst>
            </a:pPr>
            <a:r>
              <a:rPr dirty="0" sz="1100" spc="65">
                <a:latin typeface="Times New Roman"/>
                <a:cs typeface="Times New Roman"/>
              </a:rPr>
              <a:t>0</a:t>
            </a:r>
            <a:r>
              <a:rPr dirty="0" sz="1100" spc="-25">
                <a:latin typeface="Times New Roman"/>
                <a:cs typeface="Times New Roman"/>
              </a:rPr>
              <a:t> </a:t>
            </a:r>
            <a:r>
              <a:rPr dirty="0" sz="1100" spc="70">
                <a:latin typeface="Symbol"/>
                <a:cs typeface="Symbol"/>
              </a:rPr>
              <a:t></a:t>
            </a:r>
            <a:r>
              <a:rPr dirty="0" sz="1100" spc="10">
                <a:latin typeface="Times New Roman"/>
                <a:cs typeface="Times New Roman"/>
              </a:rPr>
              <a:t> </a:t>
            </a:r>
            <a:r>
              <a:rPr dirty="0" sz="1100" spc="50" i="1">
                <a:latin typeface="Times New Roman"/>
                <a:cs typeface="Times New Roman"/>
              </a:rPr>
              <a:t>r</a:t>
            </a:r>
            <a:r>
              <a:rPr dirty="0" sz="1100" spc="55" i="1">
                <a:latin typeface="Times New Roman"/>
                <a:cs typeface="Times New Roman"/>
              </a:rPr>
              <a:t> </a:t>
            </a:r>
            <a:r>
              <a:rPr dirty="0" sz="1100" spc="70">
                <a:latin typeface="Symbol"/>
                <a:cs typeface="Symbol"/>
              </a:rPr>
              <a:t></a:t>
            </a:r>
            <a:r>
              <a:rPr dirty="0" sz="1100">
                <a:latin typeface="Times New Roman"/>
                <a:cs typeface="Times New Roman"/>
              </a:rPr>
              <a:t>	</a:t>
            </a:r>
            <a:r>
              <a:rPr dirty="0" sz="1100" spc="65">
                <a:latin typeface="Times New Roman"/>
                <a:cs typeface="Times New Roman"/>
              </a:rPr>
              <a:t>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700" y="7149203"/>
            <a:ext cx="2829560" cy="39116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11150" y="7784590"/>
            <a:ext cx="103526" cy="97911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303727" y="7822410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 h="0">
                <a:moveTo>
                  <a:pt x="0" y="0"/>
                </a:moveTo>
                <a:lnTo>
                  <a:pt x="40778" y="0"/>
                </a:lnTo>
              </a:path>
            </a:pathLst>
          </a:custGeom>
          <a:ln w="378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11150" y="8273727"/>
            <a:ext cx="103514" cy="97911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3303727" y="8311546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 h="0">
                <a:moveTo>
                  <a:pt x="0" y="0"/>
                </a:moveTo>
                <a:lnTo>
                  <a:pt x="40778" y="0"/>
                </a:lnTo>
              </a:path>
            </a:pathLst>
          </a:custGeom>
          <a:ln w="378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3295736" y="7734490"/>
            <a:ext cx="57150" cy="1066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500" spc="-5"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96912" y="7801305"/>
            <a:ext cx="57150" cy="1066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56091" y="7769368"/>
            <a:ext cx="69215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66326" y="8009735"/>
            <a:ext cx="69215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56090" y="8258505"/>
            <a:ext cx="69215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02442" y="8305089"/>
            <a:ext cx="1517015" cy="2286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250" spc="-20">
                <a:latin typeface="Times New Roman"/>
                <a:cs typeface="Times New Roman"/>
              </a:rPr>
              <a:t>4</a:t>
            </a:r>
            <a:r>
              <a:rPr dirty="0" sz="1250" spc="50" i="1">
                <a:latin typeface="Times New Roman"/>
                <a:cs typeface="Times New Roman"/>
              </a:rPr>
              <a:t>r</a:t>
            </a:r>
            <a:r>
              <a:rPr dirty="0" baseline="43650" sz="1050" spc="-15">
                <a:latin typeface="Times New Roman"/>
                <a:cs typeface="Times New Roman"/>
              </a:rPr>
              <a:t>3</a:t>
            </a:r>
            <a:r>
              <a:rPr dirty="0" baseline="43650" sz="1050" spc="97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Times New Roman"/>
                <a:cs typeface="Times New Roman"/>
              </a:rPr>
              <a:t>c</a:t>
            </a:r>
            <a:r>
              <a:rPr dirty="0" sz="1250" spc="-35">
                <a:latin typeface="Times New Roman"/>
                <a:cs typeface="Times New Roman"/>
              </a:rPr>
              <a:t>o</a:t>
            </a:r>
            <a:r>
              <a:rPr dirty="0" sz="1250" spc="25">
                <a:latin typeface="Times New Roman"/>
                <a:cs typeface="Times New Roman"/>
              </a:rPr>
              <a:t>s</a:t>
            </a:r>
            <a:r>
              <a:rPr dirty="0" sz="1300" spc="-60">
                <a:latin typeface="Symbol"/>
                <a:cs typeface="Symbol"/>
              </a:rPr>
              <a:t></a:t>
            </a:r>
            <a:r>
              <a:rPr dirty="0" sz="1300" spc="-5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si</a:t>
            </a:r>
            <a:r>
              <a:rPr dirty="0" sz="1250" spc="55">
                <a:latin typeface="Times New Roman"/>
                <a:cs typeface="Times New Roman"/>
              </a:rPr>
              <a:t>n</a:t>
            </a:r>
            <a:r>
              <a:rPr dirty="0" sz="1300" spc="-60">
                <a:latin typeface="Symbol"/>
                <a:cs typeface="Symbol"/>
              </a:rPr>
              <a:t></a:t>
            </a:r>
            <a:r>
              <a:rPr dirty="0" sz="1300" spc="20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Symbol"/>
                <a:cs typeface="Symbol"/>
              </a:rPr>
              <a:t>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50">
                <a:latin typeface="Times New Roman"/>
                <a:cs typeface="Times New Roman"/>
              </a:rPr>
              <a:t>7</a:t>
            </a:r>
            <a:r>
              <a:rPr dirty="0" sz="1250" spc="-30" i="1">
                <a:latin typeface="Times New Roman"/>
                <a:cs typeface="Times New Roman"/>
              </a:rPr>
              <a:t>r</a:t>
            </a:r>
            <a:r>
              <a:rPr dirty="0" sz="1250" spc="-90" i="1">
                <a:latin typeface="Times New Roman"/>
                <a:cs typeface="Times New Roman"/>
              </a:rPr>
              <a:t> </a:t>
            </a:r>
            <a:r>
              <a:rPr dirty="0" sz="1250" spc="-40" i="1">
                <a:latin typeface="Times New Roman"/>
                <a:cs typeface="Times New Roman"/>
              </a:rPr>
              <a:t>d</a:t>
            </a:r>
            <a:r>
              <a:rPr dirty="0" sz="1250" spc="-30" i="1">
                <a:latin typeface="Times New Roman"/>
                <a:cs typeface="Times New Roman"/>
              </a:rPr>
              <a:t>r</a:t>
            </a:r>
            <a:r>
              <a:rPr dirty="0" sz="1250" spc="-90" i="1">
                <a:latin typeface="Times New Roman"/>
                <a:cs typeface="Times New Roman"/>
              </a:rPr>
              <a:t> </a:t>
            </a:r>
            <a:r>
              <a:rPr dirty="0" sz="1250" spc="-35" i="1">
                <a:latin typeface="Times New Roman"/>
                <a:cs typeface="Times New Roman"/>
              </a:rPr>
              <a:t>d</a:t>
            </a:r>
            <a:r>
              <a:rPr dirty="0" sz="1300" spc="-60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73748" y="8468615"/>
            <a:ext cx="69215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270335" y="8193585"/>
            <a:ext cx="163195" cy="1428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500" spc="-5">
                <a:latin typeface="Times New Roman"/>
                <a:cs typeface="Times New Roman"/>
              </a:rPr>
              <a:t>1</a:t>
            </a:r>
            <a:r>
              <a:rPr dirty="0" sz="500" spc="-70">
                <a:latin typeface="Times New Roman"/>
                <a:cs typeface="Times New Roman"/>
              </a:rPr>
              <a:t> </a:t>
            </a:r>
            <a:r>
              <a:rPr dirty="0" baseline="-18518" sz="1125" spc="-60">
                <a:latin typeface="Symbol"/>
                <a:cs typeface="Symbol"/>
              </a:rPr>
              <a:t></a:t>
            </a:r>
            <a:endParaRPr baseline="-18518" sz="1125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23303" y="8196312"/>
            <a:ext cx="356235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-40000" sz="1875" spc="-60">
                <a:latin typeface="Symbol"/>
                <a:cs typeface="Symbol"/>
              </a:rPr>
              <a:t></a:t>
            </a:r>
            <a:r>
              <a:rPr dirty="0" baseline="-40000" sz="1875" spc="-89">
                <a:latin typeface="Times New Roman"/>
                <a:cs typeface="Times New Roman"/>
              </a:rPr>
              <a:t> </a:t>
            </a:r>
            <a:r>
              <a:rPr dirty="0" baseline="-26666" sz="1875" spc="-67">
                <a:latin typeface="Symbol"/>
                <a:cs typeface="Symbol"/>
              </a:rPr>
              <a:t></a:t>
            </a:r>
            <a:r>
              <a:rPr dirty="0" baseline="-26666" sz="1875" spc="-127">
                <a:latin typeface="Times New Roman"/>
                <a:cs typeface="Times New Roman"/>
              </a:rPr>
              <a:t> </a:t>
            </a: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38581" y="8410564"/>
            <a:ext cx="222250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250" spc="-30">
                <a:latin typeface="Symbol"/>
                <a:cs typeface="Symbol"/>
              </a:rPr>
              <a:t></a:t>
            </a:r>
            <a:r>
              <a:rPr dirty="0" baseline="-11904" sz="1050" spc="-44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282930" y="8065623"/>
            <a:ext cx="88265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1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334548" y="7735125"/>
            <a:ext cx="73660" cy="1428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50" spc="-40">
                <a:latin typeface="Symbol"/>
                <a:cs typeface="Symbol"/>
              </a:rPr>
              <a:t></a:t>
            </a:r>
            <a:endParaRPr sz="75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623144" y="7746677"/>
            <a:ext cx="1877060" cy="3117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-4504" sz="2775" spc="-202">
                <a:latin typeface="Symbol"/>
                <a:cs typeface="Symbol"/>
              </a:rPr>
              <a:t></a:t>
            </a:r>
            <a:r>
              <a:rPr dirty="0" sz="1250" spc="-35">
                <a:latin typeface="Times New Roman"/>
                <a:cs typeface="Times New Roman"/>
              </a:rPr>
              <a:t>4</a:t>
            </a:r>
            <a:r>
              <a:rPr dirty="0" sz="1250" spc="-204">
                <a:latin typeface="Times New Roman"/>
                <a:cs typeface="Times New Roman"/>
              </a:rPr>
              <a:t> </a:t>
            </a:r>
            <a:r>
              <a:rPr dirty="0" baseline="-3367" sz="2475" spc="-89">
                <a:latin typeface="Symbol"/>
                <a:cs typeface="Symbol"/>
              </a:rPr>
              <a:t></a:t>
            </a:r>
            <a:r>
              <a:rPr dirty="0" sz="1250" spc="-30" i="1">
                <a:latin typeface="Times New Roman"/>
                <a:cs typeface="Times New Roman"/>
              </a:rPr>
              <a:t>r</a:t>
            </a:r>
            <a:r>
              <a:rPr dirty="0" sz="1250" spc="-110" i="1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Times New Roman"/>
                <a:cs typeface="Times New Roman"/>
              </a:rPr>
              <a:t>c</a:t>
            </a:r>
            <a:r>
              <a:rPr dirty="0" sz="1250" spc="-35">
                <a:latin typeface="Times New Roman"/>
                <a:cs typeface="Times New Roman"/>
              </a:rPr>
              <a:t>o</a:t>
            </a:r>
            <a:r>
              <a:rPr dirty="0" sz="1250" spc="25">
                <a:latin typeface="Times New Roman"/>
                <a:cs typeface="Times New Roman"/>
              </a:rPr>
              <a:t>s</a:t>
            </a:r>
            <a:r>
              <a:rPr dirty="0" sz="1300" spc="-60">
                <a:latin typeface="Symbol"/>
                <a:cs typeface="Symbol"/>
              </a:rPr>
              <a:t></a:t>
            </a:r>
            <a:r>
              <a:rPr dirty="0" sz="1300" spc="-105">
                <a:latin typeface="Times New Roman"/>
                <a:cs typeface="Times New Roman"/>
              </a:rPr>
              <a:t> </a:t>
            </a:r>
            <a:r>
              <a:rPr dirty="0" baseline="-3367" sz="2475" spc="-75">
                <a:latin typeface="Symbol"/>
                <a:cs typeface="Symbol"/>
              </a:rPr>
              <a:t></a:t>
            </a:r>
            <a:r>
              <a:rPr dirty="0" baseline="-3367" sz="2475" spc="-89">
                <a:latin typeface="Symbol"/>
                <a:cs typeface="Symbol"/>
              </a:rPr>
              <a:t></a:t>
            </a:r>
            <a:r>
              <a:rPr dirty="0" sz="1250" spc="-30" i="1">
                <a:latin typeface="Times New Roman"/>
                <a:cs typeface="Times New Roman"/>
              </a:rPr>
              <a:t>r</a:t>
            </a:r>
            <a:r>
              <a:rPr dirty="0" sz="1250" spc="-130" i="1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si</a:t>
            </a:r>
            <a:r>
              <a:rPr dirty="0" sz="1250" spc="55">
                <a:latin typeface="Times New Roman"/>
                <a:cs typeface="Times New Roman"/>
              </a:rPr>
              <a:t>n</a:t>
            </a:r>
            <a:r>
              <a:rPr dirty="0" sz="1300" spc="-60">
                <a:latin typeface="Symbol"/>
                <a:cs typeface="Symbol"/>
              </a:rPr>
              <a:t></a:t>
            </a:r>
            <a:r>
              <a:rPr dirty="0" sz="1300" spc="-105">
                <a:latin typeface="Times New Roman"/>
                <a:cs typeface="Times New Roman"/>
              </a:rPr>
              <a:t> </a:t>
            </a:r>
            <a:r>
              <a:rPr dirty="0" baseline="-3367" sz="2475" spc="-240">
                <a:latin typeface="Symbol"/>
                <a:cs typeface="Symbol"/>
              </a:rPr>
              <a:t></a:t>
            </a:r>
            <a:r>
              <a:rPr dirty="0" baseline="-3367" sz="2475" spc="-345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Symbol"/>
                <a:cs typeface="Symbol"/>
              </a:rPr>
              <a:t>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50" spc="45">
                <a:latin typeface="Times New Roman"/>
                <a:cs typeface="Times New Roman"/>
              </a:rPr>
              <a:t>7</a:t>
            </a:r>
            <a:r>
              <a:rPr dirty="0" baseline="-4504" sz="2775" spc="-127">
                <a:latin typeface="Symbol"/>
                <a:cs typeface="Symbol"/>
              </a:rPr>
              <a:t></a:t>
            </a:r>
            <a:r>
              <a:rPr dirty="0" sz="1250" spc="-30" i="1">
                <a:latin typeface="Times New Roman"/>
                <a:cs typeface="Times New Roman"/>
              </a:rPr>
              <a:t>r</a:t>
            </a:r>
            <a:r>
              <a:rPr dirty="0" sz="1250" spc="-90" i="1">
                <a:latin typeface="Times New Roman"/>
                <a:cs typeface="Times New Roman"/>
              </a:rPr>
              <a:t> </a:t>
            </a:r>
            <a:r>
              <a:rPr dirty="0" sz="1250" spc="-30" i="1">
                <a:latin typeface="Times New Roman"/>
                <a:cs typeface="Times New Roman"/>
              </a:rPr>
              <a:t>dr</a:t>
            </a:r>
            <a:r>
              <a:rPr dirty="0" sz="1250" spc="-90" i="1">
                <a:latin typeface="Times New Roman"/>
                <a:cs typeface="Times New Roman"/>
              </a:rPr>
              <a:t> </a:t>
            </a:r>
            <a:r>
              <a:rPr dirty="0" sz="1250" spc="-35" i="1">
                <a:latin typeface="Times New Roman"/>
                <a:cs typeface="Times New Roman"/>
              </a:rPr>
              <a:t>d</a:t>
            </a:r>
            <a:r>
              <a:rPr dirty="0" sz="1300" spc="-60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63981" y="7780714"/>
            <a:ext cx="129539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50" spc="-45">
                <a:latin typeface="Symbol"/>
                <a:cs typeface="Symbol"/>
              </a:rPr>
              <a:t>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229297" y="7742895"/>
            <a:ext cx="1089660" cy="3162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-13157" sz="2850" spc="-120">
                <a:latin typeface="Symbol"/>
                <a:cs typeface="Symbol"/>
              </a:rPr>
              <a:t></a:t>
            </a:r>
            <a:r>
              <a:rPr dirty="0" baseline="-13157" sz="2850" spc="-52">
                <a:latin typeface="Symbol"/>
                <a:cs typeface="Symbol"/>
              </a:rPr>
              <a:t></a:t>
            </a:r>
            <a:r>
              <a:rPr dirty="0" baseline="-13157" sz="2850" spc="-434">
                <a:latin typeface="Times New Roman"/>
                <a:cs typeface="Times New Roman"/>
              </a:rPr>
              <a:t> </a:t>
            </a:r>
            <a:r>
              <a:rPr dirty="0" sz="1250" spc="35">
                <a:latin typeface="Times New Roman"/>
                <a:cs typeface="Times New Roman"/>
              </a:rPr>
              <a:t>4</a:t>
            </a:r>
            <a:r>
              <a:rPr dirty="0" sz="1250" spc="-40" i="1">
                <a:latin typeface="Times New Roman"/>
                <a:cs typeface="Times New Roman"/>
              </a:rPr>
              <a:t>x</a:t>
            </a:r>
            <a:r>
              <a:rPr dirty="0" sz="1250" spc="-30" i="1">
                <a:latin typeface="Times New Roman"/>
                <a:cs typeface="Times New Roman"/>
              </a:rPr>
              <a:t>y</a:t>
            </a:r>
            <a:r>
              <a:rPr dirty="0" sz="1250" spc="-80" i="1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Symbol"/>
                <a:cs typeface="Symbol"/>
              </a:rPr>
              <a:t>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Times New Roman"/>
                <a:cs typeface="Times New Roman"/>
              </a:rPr>
              <a:t>7</a:t>
            </a:r>
            <a:r>
              <a:rPr dirty="0" sz="1250" spc="-150">
                <a:latin typeface="Times New Roman"/>
                <a:cs typeface="Times New Roman"/>
              </a:rPr>
              <a:t> </a:t>
            </a:r>
            <a:r>
              <a:rPr dirty="0" sz="1250" spc="-40" i="1">
                <a:latin typeface="Times New Roman"/>
                <a:cs typeface="Times New Roman"/>
              </a:rPr>
              <a:t>dA</a:t>
            </a:r>
            <a:r>
              <a:rPr dirty="0" sz="1250" spc="-40" i="1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Symbol"/>
                <a:cs typeface="Symbol"/>
              </a:rPr>
              <a:t></a:t>
            </a:r>
            <a:r>
              <a:rPr dirty="0" sz="1250" spc="-60">
                <a:latin typeface="Times New Roman"/>
                <a:cs typeface="Times New Roman"/>
              </a:rPr>
              <a:t> </a:t>
            </a:r>
            <a:r>
              <a:rPr dirty="0" baseline="-33333" sz="1875" spc="-67">
                <a:latin typeface="Symbol"/>
                <a:cs typeface="Symbol"/>
              </a:rPr>
              <a:t></a:t>
            </a:r>
            <a:endParaRPr baseline="-33333" sz="1875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394233" y="7800885"/>
            <a:ext cx="173990" cy="3162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900" spc="-100">
                <a:latin typeface="Symbol"/>
                <a:cs typeface="Symbol"/>
              </a:rPr>
              <a:t></a:t>
            </a:r>
            <a:r>
              <a:rPr dirty="0" baseline="-19841" sz="1050" spc="-15">
                <a:latin typeface="Times New Roman"/>
                <a:cs typeface="Times New Roman"/>
              </a:rPr>
              <a:t>0</a:t>
            </a:r>
            <a:endParaRPr baseline="-19841" sz="10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419633" y="8290061"/>
            <a:ext cx="87630" cy="3162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900" spc="-35">
                <a:latin typeface="Symbol"/>
                <a:cs typeface="Symbol"/>
              </a:rPr>
              <a:t>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01706" y="8818874"/>
            <a:ext cx="499681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converting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9" name="object 2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05100" y="962025"/>
            <a:ext cx="2362199" cy="237172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663" y="862766"/>
            <a:ext cx="5665470" cy="9988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18900"/>
              </a:lnSpc>
              <a:spcBef>
                <a:spcPts val="105"/>
              </a:spcBef>
            </a:pPr>
            <a:r>
              <a:rPr dirty="0" baseline="2525" sz="1650">
                <a:latin typeface="Calibri"/>
                <a:cs typeface="Calibri"/>
              </a:rPr>
              <a:t>Also, </a:t>
            </a:r>
            <a:r>
              <a:rPr dirty="0" baseline="2525" sz="1650" spc="-7">
                <a:latin typeface="Calibri"/>
                <a:cs typeface="Calibri"/>
              </a:rPr>
              <a:t>don’t forget that </a:t>
            </a:r>
            <a:r>
              <a:rPr dirty="0" sz="1050" spc="95" i="1">
                <a:latin typeface="Times New Roman"/>
                <a:cs typeface="Times New Roman"/>
              </a:rPr>
              <a:t>dA </a:t>
            </a:r>
            <a:r>
              <a:rPr dirty="0" sz="1050" spc="95">
                <a:latin typeface="Symbol"/>
                <a:cs typeface="Symbol"/>
              </a:rPr>
              <a:t></a:t>
            </a:r>
            <a:r>
              <a:rPr dirty="0" sz="1050" spc="95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r </a:t>
            </a:r>
            <a:r>
              <a:rPr dirty="0" sz="1050" spc="75" i="1">
                <a:latin typeface="Times New Roman"/>
                <a:cs typeface="Times New Roman"/>
              </a:rPr>
              <a:t>dr </a:t>
            </a:r>
            <a:r>
              <a:rPr dirty="0" sz="1050" spc="65" i="1">
                <a:latin typeface="Times New Roman"/>
                <a:cs typeface="Times New Roman"/>
              </a:rPr>
              <a:t>d</a:t>
            </a:r>
            <a:r>
              <a:rPr dirty="0" sz="1150" spc="65">
                <a:latin typeface="Symbol"/>
                <a:cs typeface="Symbol"/>
              </a:rPr>
              <a:t></a:t>
            </a:r>
            <a:r>
              <a:rPr dirty="0" sz="1150" spc="7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so we’ll </a:t>
            </a:r>
            <a:r>
              <a:rPr dirty="0" baseline="2525" sz="1650" spc="-7">
                <a:latin typeface="Calibri"/>
                <a:cs typeface="Calibri"/>
              </a:rPr>
              <a:t>pickup an extra </a:t>
            </a:r>
            <a:r>
              <a:rPr dirty="0" baseline="2525" sz="1650" i="1">
                <a:latin typeface="Calibri"/>
                <a:cs typeface="Calibri"/>
              </a:rPr>
              <a:t>r </a:t>
            </a:r>
            <a:r>
              <a:rPr dirty="0" baseline="2525" sz="1650" spc="-15">
                <a:latin typeface="Calibri"/>
                <a:cs typeface="Calibri"/>
              </a:rPr>
              <a:t>in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integrand.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Forgetting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extra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common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mistakes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Times New Roman"/>
                <a:cs typeface="Times New Roman"/>
              </a:rPr>
              <a:t>Here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10596" y="2092138"/>
            <a:ext cx="104866" cy="95903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3500467" y="2129182"/>
            <a:ext cx="41910" cy="0"/>
          </a:xfrm>
          <a:custGeom>
            <a:avLst/>
            <a:gdLst/>
            <a:ahLst/>
            <a:cxnLst/>
            <a:rect l="l" t="t" r="r" b="b"/>
            <a:pathLst>
              <a:path w="41910" h="0">
                <a:moveTo>
                  <a:pt x="0" y="0"/>
                </a:moveTo>
                <a:lnTo>
                  <a:pt x="41310" y="0"/>
                </a:lnTo>
              </a:path>
            </a:pathLst>
          </a:custGeom>
          <a:ln w="370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615670" y="2544963"/>
            <a:ext cx="75565" cy="3251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950" spc="-254">
                <a:latin typeface="Symbol"/>
                <a:cs typeface="Symbol"/>
              </a:rPr>
              <a:t></a:t>
            </a:r>
            <a:endParaRPr sz="19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10518" y="2544963"/>
            <a:ext cx="75565" cy="3251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950" spc="-254">
                <a:latin typeface="Symbol"/>
                <a:cs typeface="Symbol"/>
              </a:rPr>
              <a:t></a:t>
            </a:r>
            <a:endParaRPr sz="1950">
              <a:latin typeface="Symbol"/>
              <a:cs typeface="Symbo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76240" y="2571245"/>
            <a:ext cx="126514" cy="302529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3500467" y="2608290"/>
            <a:ext cx="41910" cy="0"/>
          </a:xfrm>
          <a:custGeom>
            <a:avLst/>
            <a:gdLst/>
            <a:ahLst/>
            <a:cxnLst/>
            <a:rect l="l" t="t" r="r" b="b"/>
            <a:pathLst>
              <a:path w="41910" h="0">
                <a:moveTo>
                  <a:pt x="0" y="0"/>
                </a:moveTo>
                <a:lnTo>
                  <a:pt x="41310" y="0"/>
                </a:lnTo>
              </a:path>
            </a:pathLst>
          </a:custGeom>
          <a:ln w="370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456376" y="3048707"/>
            <a:ext cx="41910" cy="0"/>
          </a:xfrm>
          <a:custGeom>
            <a:avLst/>
            <a:gdLst/>
            <a:ahLst/>
            <a:cxnLst/>
            <a:rect l="l" t="t" r="r" b="b"/>
            <a:pathLst>
              <a:path w="41910" h="0">
                <a:moveTo>
                  <a:pt x="0" y="0"/>
                </a:moveTo>
                <a:lnTo>
                  <a:pt x="41310" y="0"/>
                </a:lnTo>
              </a:path>
            </a:pathLst>
          </a:custGeom>
          <a:ln w="370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493747" y="2108278"/>
            <a:ext cx="57785" cy="1054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49685" y="3027821"/>
            <a:ext cx="57785" cy="1054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56286" y="2076967"/>
            <a:ext cx="6985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803501" y="2122085"/>
            <a:ext cx="153543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50" spc="-10">
                <a:latin typeface="Times New Roman"/>
                <a:cs typeface="Times New Roman"/>
              </a:rPr>
              <a:t>4</a:t>
            </a:r>
            <a:r>
              <a:rPr dirty="0" sz="1250" spc="60" i="1">
                <a:latin typeface="Times New Roman"/>
                <a:cs typeface="Times New Roman"/>
              </a:rPr>
              <a:t>r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97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Times New Roman"/>
                <a:cs typeface="Times New Roman"/>
              </a:rPr>
              <a:t>c</a:t>
            </a:r>
            <a:r>
              <a:rPr dirty="0" sz="1250" spc="-25">
                <a:latin typeface="Times New Roman"/>
                <a:cs typeface="Times New Roman"/>
              </a:rPr>
              <a:t>o</a:t>
            </a:r>
            <a:r>
              <a:rPr dirty="0" sz="1250" spc="35">
                <a:latin typeface="Times New Roman"/>
                <a:cs typeface="Times New Roman"/>
              </a:rPr>
              <a:t>s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-55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si</a:t>
            </a:r>
            <a:r>
              <a:rPr dirty="0" sz="1250" spc="65">
                <a:latin typeface="Times New Roman"/>
                <a:cs typeface="Times New Roman"/>
              </a:rPr>
              <a:t>n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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50" spc="10">
                <a:latin typeface="Times New Roman"/>
                <a:cs typeface="Times New Roman"/>
              </a:rPr>
              <a:t>7</a:t>
            </a:r>
            <a:r>
              <a:rPr dirty="0" sz="1250" spc="-20" i="1">
                <a:latin typeface="Times New Roman"/>
                <a:cs typeface="Times New Roman"/>
              </a:rPr>
              <a:t>r</a:t>
            </a:r>
            <a:r>
              <a:rPr dirty="0" sz="1250" spc="-90" i="1">
                <a:latin typeface="Times New Roman"/>
                <a:cs typeface="Times New Roman"/>
              </a:rPr>
              <a:t> </a:t>
            </a:r>
            <a:r>
              <a:rPr dirty="0" sz="1250" spc="-25" i="1">
                <a:latin typeface="Times New Roman"/>
                <a:cs typeface="Times New Roman"/>
              </a:rPr>
              <a:t>dr</a:t>
            </a:r>
            <a:r>
              <a:rPr dirty="0" sz="1250" spc="-90" i="1">
                <a:latin typeface="Times New Roman"/>
                <a:cs typeface="Times New Roman"/>
              </a:rPr>
              <a:t> </a:t>
            </a:r>
            <a:r>
              <a:rPr dirty="0" sz="1250" spc="-30" i="1">
                <a:latin typeface="Times New Roman"/>
                <a:cs typeface="Times New Roman"/>
              </a:rPr>
              <a:t>d</a:t>
            </a:r>
            <a:r>
              <a:rPr dirty="0" sz="1300" spc="-5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72866" y="2282746"/>
            <a:ext cx="6985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67132" y="2013085"/>
            <a:ext cx="16446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500">
                <a:latin typeface="Times New Roman"/>
                <a:cs typeface="Times New Roman"/>
              </a:rPr>
              <a:t>1</a:t>
            </a:r>
            <a:r>
              <a:rPr dirty="0" sz="500" spc="-70">
                <a:latin typeface="Times New Roman"/>
                <a:cs typeface="Times New Roman"/>
              </a:rPr>
              <a:t> </a:t>
            </a:r>
            <a:r>
              <a:rPr dirty="0" baseline="-18518" sz="1125" spc="-52">
                <a:latin typeface="Symbol"/>
                <a:cs typeface="Symbol"/>
              </a:rPr>
              <a:t></a:t>
            </a:r>
            <a:endParaRPr baseline="-18518" sz="1125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43574" y="2556054"/>
            <a:ext cx="6985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755933" y="2612432"/>
            <a:ext cx="105537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997585" algn="l"/>
              </a:tabLst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579726" y="2627693"/>
            <a:ext cx="9398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sng" sz="700" spc="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590933" y="2728115"/>
            <a:ext cx="6985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882905" y="2776728"/>
            <a:ext cx="6985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418724" y="3173119"/>
            <a:ext cx="6985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467132" y="2492207"/>
            <a:ext cx="16446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500">
                <a:latin typeface="Times New Roman"/>
                <a:cs typeface="Times New Roman"/>
              </a:rPr>
              <a:t>1</a:t>
            </a:r>
            <a:r>
              <a:rPr dirty="0" sz="500" spc="-70">
                <a:latin typeface="Times New Roman"/>
                <a:cs typeface="Times New Roman"/>
              </a:rPr>
              <a:t> </a:t>
            </a:r>
            <a:r>
              <a:rPr dirty="0" baseline="-18518" sz="1125" spc="-52">
                <a:latin typeface="Symbol"/>
                <a:cs typeface="Symbol"/>
              </a:rPr>
              <a:t></a:t>
            </a:r>
            <a:endParaRPr baseline="-18518" sz="1125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23070" y="2932628"/>
            <a:ext cx="16446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500">
                <a:latin typeface="Times New Roman"/>
                <a:cs typeface="Times New Roman"/>
              </a:rPr>
              <a:t>1</a:t>
            </a:r>
            <a:r>
              <a:rPr dirty="0" sz="500" spc="-70">
                <a:latin typeface="Times New Roman"/>
                <a:cs typeface="Times New Roman"/>
              </a:rPr>
              <a:t> </a:t>
            </a:r>
            <a:r>
              <a:rPr dirty="0" baseline="-18518" sz="1125" spc="-52">
                <a:latin typeface="Symbol"/>
                <a:cs typeface="Symbol"/>
              </a:rPr>
              <a:t></a:t>
            </a:r>
            <a:endParaRPr baseline="-18518" sz="1125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582104" y="2130062"/>
            <a:ext cx="769620" cy="2152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50" spc="50">
                <a:latin typeface="Times New Roman"/>
                <a:cs typeface="Times New Roman"/>
              </a:rPr>
              <a:t>4</a:t>
            </a:r>
            <a:r>
              <a:rPr dirty="0" sz="1250" spc="-35" i="1">
                <a:latin typeface="Times New Roman"/>
                <a:cs typeface="Times New Roman"/>
              </a:rPr>
              <a:t>x</a:t>
            </a:r>
            <a:r>
              <a:rPr dirty="0" sz="1250" spc="-25" i="1">
                <a:latin typeface="Times New Roman"/>
                <a:cs typeface="Times New Roman"/>
              </a:rPr>
              <a:t>y</a:t>
            </a:r>
            <a:r>
              <a:rPr dirty="0" sz="1250" spc="-80" i="1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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7</a:t>
            </a:r>
            <a:r>
              <a:rPr dirty="0" sz="1250" spc="-145">
                <a:latin typeface="Times New Roman"/>
                <a:cs typeface="Times New Roman"/>
              </a:rPr>
              <a:t> </a:t>
            </a:r>
            <a:r>
              <a:rPr dirty="0" sz="1250" spc="-30" i="1">
                <a:latin typeface="Times New Roman"/>
                <a:cs typeface="Times New Roman"/>
              </a:rPr>
              <a:t>dA</a:t>
            </a:r>
            <a:r>
              <a:rPr dirty="0" sz="1250" spc="-35" i="1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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37631" y="3012417"/>
            <a:ext cx="1452245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46075" algn="l"/>
              </a:tabLst>
            </a:pPr>
            <a:r>
              <a:rPr dirty="0" sz="1250" spc="-30">
                <a:latin typeface="Symbol"/>
                <a:cs typeface="Symbol"/>
              </a:rPr>
              <a:t></a:t>
            </a:r>
            <a:r>
              <a:rPr dirty="0" sz="1250" spc="-30">
                <a:latin typeface="Times New Roman"/>
                <a:cs typeface="Times New Roman"/>
              </a:rPr>
              <a:t>	</a:t>
            </a:r>
            <a:r>
              <a:rPr dirty="0" sz="1250" spc="-25">
                <a:latin typeface="Times New Roman"/>
                <a:cs typeface="Times New Roman"/>
              </a:rPr>
              <a:t>4</a:t>
            </a:r>
            <a:r>
              <a:rPr dirty="0" sz="1250" spc="-7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Times New Roman"/>
                <a:cs typeface="Times New Roman"/>
              </a:rPr>
              <a:t>c</a:t>
            </a:r>
            <a:r>
              <a:rPr dirty="0" sz="1250" spc="-25">
                <a:latin typeface="Times New Roman"/>
                <a:cs typeface="Times New Roman"/>
              </a:rPr>
              <a:t>o</a:t>
            </a:r>
            <a:r>
              <a:rPr dirty="0" sz="1250" spc="35">
                <a:latin typeface="Times New Roman"/>
                <a:cs typeface="Times New Roman"/>
              </a:rPr>
              <a:t>s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-55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si</a:t>
            </a:r>
            <a:r>
              <a:rPr dirty="0" sz="1250" spc="65">
                <a:latin typeface="Times New Roman"/>
                <a:cs typeface="Times New Roman"/>
              </a:rPr>
              <a:t>n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25">
                <a:latin typeface="Times New Roman"/>
                <a:cs typeface="Times New Roman"/>
              </a:rPr>
              <a:t> </a:t>
            </a:r>
            <a:r>
              <a:rPr dirty="0" sz="1250" spc="40">
                <a:latin typeface="Symbol"/>
                <a:cs typeface="Symbol"/>
              </a:rPr>
              <a:t></a:t>
            </a:r>
            <a:r>
              <a:rPr dirty="0" sz="1250" spc="-25">
                <a:latin typeface="Times New Roman"/>
                <a:cs typeface="Times New Roman"/>
              </a:rPr>
              <a:t>7</a:t>
            </a:r>
            <a:r>
              <a:rPr dirty="0" sz="1250" spc="-145">
                <a:latin typeface="Times New Roman"/>
                <a:cs typeface="Times New Roman"/>
              </a:rPr>
              <a:t> </a:t>
            </a:r>
            <a:r>
              <a:rPr dirty="0" sz="1250" spc="-25" i="1">
                <a:latin typeface="Times New Roman"/>
                <a:cs typeface="Times New Roman"/>
              </a:rPr>
              <a:t>d</a:t>
            </a:r>
            <a:r>
              <a:rPr dirty="0" sz="1300" spc="-5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212231" y="2608583"/>
            <a:ext cx="2025014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483234" algn="l"/>
                <a:tab pos="1830705" algn="l"/>
              </a:tabLst>
            </a:pPr>
            <a:r>
              <a:rPr dirty="0" sz="1250" spc="-30">
                <a:latin typeface="Symbol"/>
                <a:cs typeface="Symbol"/>
              </a:rPr>
              <a:t></a:t>
            </a:r>
            <a:r>
              <a:rPr dirty="0" sz="1250" spc="-20">
                <a:latin typeface="Times New Roman"/>
                <a:cs typeface="Times New Roman"/>
              </a:rPr>
              <a:t> </a:t>
            </a:r>
            <a:r>
              <a:rPr dirty="0" baseline="17777" sz="1875" spc="-675">
                <a:latin typeface="Symbol"/>
                <a:cs typeface="Symbol"/>
              </a:rPr>
              <a:t></a:t>
            </a:r>
            <a:r>
              <a:rPr dirty="0" sz="1250" spc="-450">
                <a:latin typeface="Symbol"/>
                <a:cs typeface="Symbol"/>
              </a:rPr>
              <a:t>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baseline="105555" sz="750">
                <a:latin typeface="Times New Roman"/>
                <a:cs typeface="Times New Roman"/>
              </a:rPr>
              <a:t>2	</a:t>
            </a:r>
            <a:r>
              <a:rPr dirty="0" sz="1250" spc="-20" i="1">
                <a:latin typeface="Times New Roman"/>
                <a:cs typeface="Times New Roman"/>
              </a:rPr>
              <a:t>r</a:t>
            </a:r>
            <a:r>
              <a:rPr dirty="0" sz="1250" spc="405" i="1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cos</a:t>
            </a:r>
            <a:r>
              <a:rPr dirty="0" sz="1300" spc="-20">
                <a:latin typeface="Symbol"/>
                <a:cs typeface="Symbol"/>
              </a:rPr>
              <a:t></a:t>
            </a:r>
            <a:r>
              <a:rPr dirty="0" sz="1300" spc="-55">
                <a:latin typeface="Times New Roman"/>
                <a:cs typeface="Times New Roman"/>
              </a:rPr>
              <a:t> </a:t>
            </a:r>
            <a:r>
              <a:rPr dirty="0" sz="1250" spc="-5">
                <a:latin typeface="Times New Roman"/>
                <a:cs typeface="Times New Roman"/>
              </a:rPr>
              <a:t>sin</a:t>
            </a:r>
            <a:r>
              <a:rPr dirty="0" sz="1300" spc="-5">
                <a:latin typeface="Symbol"/>
                <a:cs typeface="Symbol"/>
              </a:rPr>
              <a:t></a:t>
            </a:r>
            <a:r>
              <a:rPr dirty="0" sz="1300" spc="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</a:t>
            </a:r>
            <a:r>
              <a:rPr dirty="0" sz="1250" spc="615">
                <a:latin typeface="Times New Roman"/>
                <a:cs typeface="Times New Roman"/>
              </a:rPr>
              <a:t> </a:t>
            </a:r>
            <a:r>
              <a:rPr dirty="0" sz="1250" spc="-20" i="1">
                <a:latin typeface="Times New Roman"/>
                <a:cs typeface="Times New Roman"/>
              </a:rPr>
              <a:t>r	</a:t>
            </a:r>
            <a:r>
              <a:rPr dirty="0" sz="1250" spc="-40" i="1">
                <a:latin typeface="Times New Roman"/>
                <a:cs typeface="Times New Roman"/>
              </a:rPr>
              <a:t>d</a:t>
            </a:r>
            <a:r>
              <a:rPr dirty="0" sz="1300" spc="-40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333667" y="2719890"/>
            <a:ext cx="224154" cy="2159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50" spc="-25">
                <a:latin typeface="Symbol"/>
                <a:cs typeface="Symbol"/>
              </a:rPr>
              <a:t></a:t>
            </a:r>
            <a:r>
              <a:rPr dirty="0" baseline="-11904" sz="1050" spc="-37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437913" y="2107835"/>
            <a:ext cx="140335" cy="39497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ts val="2130"/>
              </a:lnSpc>
              <a:spcBef>
                <a:spcPts val="114"/>
              </a:spcBef>
            </a:pPr>
            <a:r>
              <a:rPr dirty="0" sz="1850" spc="-60">
                <a:latin typeface="Symbol"/>
                <a:cs typeface="Symbol"/>
              </a:rPr>
              <a:t></a:t>
            </a:r>
            <a:endParaRPr sz="1850">
              <a:latin typeface="Symbol"/>
              <a:cs typeface="Symbol"/>
            </a:endParaRPr>
          </a:p>
          <a:p>
            <a:pPr marL="41275">
              <a:lnSpc>
                <a:spcPts val="750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359067" y="2088077"/>
            <a:ext cx="130810" cy="2159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50" spc="-35">
                <a:latin typeface="Symbol"/>
                <a:cs typeface="Symbol"/>
              </a:rPr>
              <a:t>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333667" y="2225945"/>
            <a:ext cx="224154" cy="2159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50" spc="-25">
                <a:latin typeface="Symbol"/>
                <a:cs typeface="Symbol"/>
              </a:rPr>
              <a:t></a:t>
            </a:r>
            <a:r>
              <a:rPr dirty="0" baseline="-11904" sz="1050" spc="-37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618054" y="2107835"/>
            <a:ext cx="88265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50" spc="-15">
                <a:latin typeface="Symbol"/>
                <a:cs typeface="Symbol"/>
              </a:rPr>
              <a:t>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363859" y="2998084"/>
            <a:ext cx="88265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50" spc="-15">
                <a:latin typeface="Symbol"/>
                <a:cs typeface="Symbol"/>
              </a:rPr>
              <a:t>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639" y="3489397"/>
            <a:ext cx="1880870" cy="3930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dirty="0" sz="1100" spc="-5">
                <a:latin typeface="Calibri"/>
                <a:cs typeface="Calibri"/>
              </a:rPr>
              <a:t>Finally, 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250" spc="-180">
                <a:latin typeface="Symbol"/>
                <a:cs typeface="Symbol"/>
              </a:rPr>
              <a:t></a:t>
            </a:r>
            <a:r>
              <a:rPr dirty="0" sz="1250" spc="16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545166" y="4159553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 h="0">
                <a:moveTo>
                  <a:pt x="0" y="0"/>
                </a:moveTo>
                <a:lnTo>
                  <a:pt x="41065" y="0"/>
                </a:lnTo>
              </a:path>
            </a:pathLst>
          </a:custGeom>
          <a:ln w="346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3540428" y="4579934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 h="0">
                <a:moveTo>
                  <a:pt x="0" y="0"/>
                </a:moveTo>
                <a:lnTo>
                  <a:pt x="41065" y="0"/>
                </a:lnTo>
              </a:path>
            </a:pathLst>
          </a:custGeom>
          <a:ln w="346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3436513" y="4839539"/>
            <a:ext cx="1046480" cy="2876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94335" algn="l"/>
                <a:tab pos="628650" algn="l"/>
                <a:tab pos="982980" algn="l"/>
              </a:tabLst>
            </a:pP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175">
                <a:latin typeface="Times New Roman"/>
                <a:cs typeface="Times New Roman"/>
              </a:rPr>
              <a:t>	</a:t>
            </a:r>
            <a:r>
              <a:rPr dirty="0" baseline="1851" sz="2250" spc="-165">
                <a:latin typeface="Symbol"/>
                <a:cs typeface="Symbol"/>
              </a:rPr>
              <a:t></a:t>
            </a:r>
            <a:r>
              <a:rPr dirty="0" baseline="1851" sz="2250" spc="-165">
                <a:latin typeface="Times New Roman"/>
                <a:cs typeface="Times New Roman"/>
              </a:rPr>
              <a:t>	</a:t>
            </a:r>
            <a:r>
              <a:rPr dirty="0" baseline="1851" sz="2250" spc="-165">
                <a:latin typeface="Symbol"/>
                <a:cs typeface="Symbol"/>
              </a:rPr>
              <a:t></a:t>
            </a:r>
            <a:r>
              <a:rPr dirty="0" baseline="1851" sz="2250" spc="-165">
                <a:latin typeface="Times New Roman"/>
                <a:cs typeface="Times New Roman"/>
              </a:rPr>
              <a:t>	</a:t>
            </a:r>
            <a:r>
              <a:rPr dirty="0" sz="1700" spc="-17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4477242" y="4908007"/>
            <a:ext cx="62865" cy="220345"/>
            <a:chOff x="4477242" y="4908007"/>
            <a:chExt cx="62865" cy="220345"/>
          </a:xfrm>
        </p:grpSpPr>
        <p:sp>
          <p:nvSpPr>
            <p:cNvPr id="38" name="object 38"/>
            <p:cNvSpPr/>
            <p:nvPr/>
          </p:nvSpPr>
          <p:spPr>
            <a:xfrm>
              <a:off x="4480993" y="4908007"/>
              <a:ext cx="0" cy="220345"/>
            </a:xfrm>
            <a:custGeom>
              <a:avLst/>
              <a:gdLst/>
              <a:ahLst/>
              <a:cxnLst/>
              <a:rect l="l" t="t" r="r" b="b"/>
              <a:pathLst>
                <a:path w="0" h="220345">
                  <a:moveTo>
                    <a:pt x="0" y="0"/>
                  </a:moveTo>
                  <a:lnTo>
                    <a:pt x="0" y="219997"/>
                  </a:lnTo>
                </a:path>
              </a:pathLst>
            </a:custGeom>
            <a:ln w="75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4498762" y="4922622"/>
              <a:ext cx="41275" cy="0"/>
            </a:xfrm>
            <a:custGeom>
              <a:avLst/>
              <a:gdLst/>
              <a:ahLst/>
              <a:cxnLst/>
              <a:rect l="l" t="t" r="r" b="b"/>
              <a:pathLst>
                <a:path w="41275" h="0">
                  <a:moveTo>
                    <a:pt x="0" y="0"/>
                  </a:moveTo>
                  <a:lnTo>
                    <a:pt x="41065" y="0"/>
                  </a:lnTo>
                </a:path>
              </a:pathLst>
            </a:custGeom>
            <a:ln w="34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0" name="object 40"/>
          <p:cNvGrpSpPr/>
          <p:nvPr/>
        </p:nvGrpSpPr>
        <p:grpSpPr>
          <a:xfrm>
            <a:off x="4774969" y="4905507"/>
            <a:ext cx="454025" cy="224154"/>
            <a:chOff x="4774969" y="4905507"/>
            <a:chExt cx="454025" cy="224154"/>
          </a:xfrm>
        </p:grpSpPr>
        <p:sp>
          <p:nvSpPr>
            <p:cNvPr id="41" name="object 41"/>
            <p:cNvSpPr/>
            <p:nvPr/>
          </p:nvSpPr>
          <p:spPr>
            <a:xfrm>
              <a:off x="4778720" y="4905699"/>
              <a:ext cx="0" cy="223520"/>
            </a:xfrm>
            <a:custGeom>
              <a:avLst/>
              <a:gdLst/>
              <a:ahLst/>
              <a:cxnLst/>
              <a:rect l="l" t="t" r="r" b="b"/>
              <a:pathLst>
                <a:path w="0" h="223520">
                  <a:moveTo>
                    <a:pt x="0" y="0"/>
                  </a:moveTo>
                  <a:lnTo>
                    <a:pt x="0" y="223459"/>
                  </a:lnTo>
                </a:path>
              </a:pathLst>
            </a:custGeom>
            <a:ln w="75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5224521" y="4905699"/>
              <a:ext cx="0" cy="223520"/>
            </a:xfrm>
            <a:custGeom>
              <a:avLst/>
              <a:gdLst/>
              <a:ahLst/>
              <a:cxnLst/>
              <a:rect l="l" t="t" r="r" b="b"/>
              <a:pathLst>
                <a:path w="0" h="223520">
                  <a:moveTo>
                    <a:pt x="0" y="0"/>
                  </a:moveTo>
                  <a:lnTo>
                    <a:pt x="0" y="223459"/>
                  </a:lnTo>
                </a:path>
              </a:pathLst>
            </a:custGeom>
            <a:ln w="75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4775166" y="4909161"/>
              <a:ext cx="453390" cy="0"/>
            </a:xfrm>
            <a:custGeom>
              <a:avLst/>
              <a:gdLst/>
              <a:ahLst/>
              <a:cxnLst/>
              <a:rect l="l" t="t" r="r" b="b"/>
              <a:pathLst>
                <a:path w="453389" h="0">
                  <a:moveTo>
                    <a:pt x="0" y="0"/>
                  </a:moveTo>
                  <a:lnTo>
                    <a:pt x="453303" y="0"/>
                  </a:lnTo>
                </a:path>
              </a:pathLst>
            </a:custGeom>
            <a:ln w="7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4775166" y="5125313"/>
              <a:ext cx="453390" cy="0"/>
            </a:xfrm>
            <a:custGeom>
              <a:avLst/>
              <a:gdLst/>
              <a:ahLst/>
              <a:cxnLst/>
              <a:rect l="l" t="t" r="r" b="b"/>
              <a:pathLst>
                <a:path w="453389" h="0">
                  <a:moveTo>
                    <a:pt x="0" y="0"/>
                  </a:moveTo>
                  <a:lnTo>
                    <a:pt x="453303" y="0"/>
                  </a:lnTo>
                </a:path>
              </a:pathLst>
            </a:custGeom>
            <a:ln w="73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5" name="object 45"/>
          <p:cNvSpPr txBox="1"/>
          <p:nvPr/>
        </p:nvSpPr>
        <p:spPr>
          <a:xfrm>
            <a:off x="3538411" y="4139187"/>
            <a:ext cx="57785" cy="10033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450" spc="25">
                <a:latin typeface="Times New Roman"/>
                <a:cs typeface="Times New Roman"/>
              </a:rPr>
              <a:t>2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533707" y="4559580"/>
            <a:ext cx="57785" cy="10033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450" spc="25">
                <a:latin typeface="Times New Roman"/>
                <a:cs typeface="Times New Roman"/>
              </a:rPr>
              <a:t>2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492061" y="4902322"/>
            <a:ext cx="57785" cy="10033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450" spc="25">
                <a:latin typeface="Times New Roman"/>
                <a:cs typeface="Times New Roman"/>
              </a:rPr>
              <a:t>2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507589" y="4274930"/>
            <a:ext cx="69850" cy="1282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511803" y="4049685"/>
            <a:ext cx="16383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450" spc="25">
                <a:latin typeface="Times New Roman"/>
                <a:cs typeface="Times New Roman"/>
              </a:rPr>
              <a:t>1</a:t>
            </a:r>
            <a:r>
              <a:rPr dirty="0" sz="450" spc="-55">
                <a:latin typeface="Times New Roman"/>
                <a:cs typeface="Times New Roman"/>
              </a:rPr>
              <a:t> </a:t>
            </a:r>
            <a:r>
              <a:rPr dirty="0" baseline="-15873" sz="1050" spc="-15">
                <a:latin typeface="Symbol"/>
                <a:cs typeface="Symbol"/>
              </a:rPr>
              <a:t></a:t>
            </a:r>
            <a:endParaRPr baseline="-15873" sz="105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502855" y="4695272"/>
            <a:ext cx="69850" cy="1282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507099" y="4470078"/>
            <a:ext cx="16383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450" spc="25">
                <a:latin typeface="Times New Roman"/>
                <a:cs typeface="Times New Roman"/>
              </a:rPr>
              <a:t>1</a:t>
            </a:r>
            <a:r>
              <a:rPr dirty="0" sz="450" spc="-60">
                <a:latin typeface="Times New Roman"/>
                <a:cs typeface="Times New Roman"/>
              </a:rPr>
              <a:t> </a:t>
            </a:r>
            <a:r>
              <a:rPr dirty="0" baseline="-15873" sz="1050" spc="-15">
                <a:latin typeface="Symbol"/>
                <a:cs typeface="Symbol"/>
              </a:rPr>
              <a:t></a:t>
            </a:r>
            <a:endParaRPr baseline="-15873" sz="105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654879" y="4517619"/>
            <a:ext cx="981075" cy="2578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830" sz="1725" spc="30">
                <a:latin typeface="Times New Roman"/>
                <a:cs typeface="Times New Roman"/>
              </a:rPr>
              <a:t>2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si</a:t>
            </a:r>
            <a:r>
              <a:rPr dirty="0" baseline="4830" sz="1725" spc="112">
                <a:latin typeface="Times New Roman"/>
                <a:cs typeface="Times New Roman"/>
              </a:rPr>
              <a:t>n</a:t>
            </a:r>
            <a:r>
              <a:rPr dirty="0" sz="1500" spc="-10">
                <a:latin typeface="Symbol"/>
                <a:cs typeface="Symbol"/>
              </a:rPr>
              <a:t></a:t>
            </a:r>
            <a:r>
              <a:rPr dirty="0" baseline="4830" sz="1725" spc="112">
                <a:latin typeface="Times New Roman"/>
                <a:cs typeface="Times New Roman"/>
              </a:rPr>
              <a:t>2</a:t>
            </a:r>
            <a:r>
              <a:rPr dirty="0" baseline="4629" sz="1800" spc="97">
                <a:latin typeface="Symbol"/>
                <a:cs typeface="Symbol"/>
              </a:rPr>
              <a:t></a:t>
            </a:r>
            <a:r>
              <a:rPr dirty="0" sz="1500" spc="-110">
                <a:latin typeface="Symbol"/>
                <a:cs typeface="Symbol"/>
              </a:rPr>
              <a:t></a:t>
            </a:r>
            <a:r>
              <a:rPr dirty="0" sz="1500" spc="-75">
                <a:latin typeface="Times New Roman"/>
                <a:cs typeface="Times New Roman"/>
              </a:rPr>
              <a:t> </a:t>
            </a:r>
            <a:r>
              <a:rPr dirty="0" baseline="4830" sz="1725" spc="135">
                <a:latin typeface="Symbol"/>
                <a:cs typeface="Symbol"/>
              </a:rPr>
              <a:t></a:t>
            </a:r>
            <a:r>
              <a:rPr dirty="0" baseline="4830" sz="1725" spc="30">
                <a:latin typeface="Times New Roman"/>
                <a:cs typeface="Times New Roman"/>
              </a:rPr>
              <a:t>7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d</a:t>
            </a:r>
            <a:r>
              <a:rPr dirty="0" baseline="4629" sz="1800" spc="-7">
                <a:latin typeface="Symbol"/>
                <a:cs typeface="Symbol"/>
              </a:rPr>
              <a:t>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027852" y="4998725"/>
            <a:ext cx="57150" cy="1282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483673" y="5036379"/>
            <a:ext cx="69850" cy="1282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465453" y="4812820"/>
            <a:ext cx="16383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450" spc="25">
                <a:latin typeface="Times New Roman"/>
                <a:cs typeface="Times New Roman"/>
              </a:rPr>
              <a:t>1</a:t>
            </a:r>
            <a:r>
              <a:rPr dirty="0" sz="450" spc="-60">
                <a:latin typeface="Times New Roman"/>
                <a:cs typeface="Times New Roman"/>
              </a:rPr>
              <a:t> </a:t>
            </a:r>
            <a:r>
              <a:rPr dirty="0" baseline="-15873" sz="1050" spc="-15">
                <a:latin typeface="Symbol"/>
                <a:cs typeface="Symbol"/>
              </a:rPr>
              <a:t></a:t>
            </a:r>
            <a:endParaRPr baseline="-15873" sz="105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671269" y="4123829"/>
            <a:ext cx="2099945" cy="21272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000760" algn="l"/>
              </a:tabLst>
            </a:pPr>
            <a:r>
              <a:rPr dirty="0" sz="1150" spc="90">
                <a:latin typeface="Times New Roman"/>
                <a:cs typeface="Times New Roman"/>
              </a:rPr>
              <a:t>4</a:t>
            </a:r>
            <a:r>
              <a:rPr dirty="0" sz="1150" spc="5" i="1">
                <a:latin typeface="Times New Roman"/>
                <a:cs typeface="Times New Roman"/>
              </a:rPr>
              <a:t>x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7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dA</a:t>
            </a:r>
            <a:r>
              <a:rPr dirty="0" sz="1150" spc="-1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c</a:t>
            </a:r>
            <a:r>
              <a:rPr dirty="0" sz="1150" spc="20">
                <a:latin typeface="Times New Roman"/>
                <a:cs typeface="Times New Roman"/>
              </a:rPr>
              <a:t>o</a:t>
            </a:r>
            <a:r>
              <a:rPr dirty="0" sz="1150" spc="70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Symbol"/>
                <a:cs typeface="Symbol"/>
              </a:rPr>
              <a:t>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si</a:t>
            </a:r>
            <a:r>
              <a:rPr dirty="0" sz="1150" spc="110">
                <a:latin typeface="Times New Roman"/>
                <a:cs typeface="Times New Roman"/>
              </a:rPr>
              <a:t>n</a:t>
            </a:r>
            <a:r>
              <a:rPr dirty="0" sz="1200" spc="-5">
                <a:latin typeface="Symbol"/>
                <a:cs typeface="Symbol"/>
              </a:rPr>
              <a:t>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7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Symbol"/>
                <a:cs typeface="Symbol"/>
              </a:rPr>
              <a:t>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322755" y="4894470"/>
            <a:ext cx="660400" cy="2032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Times New Roman"/>
                <a:cs typeface="Times New Roman"/>
              </a:rPr>
              <a:t> </a:t>
            </a:r>
            <a:r>
              <a:rPr dirty="0" sz="1150" spc="50">
                <a:latin typeface="Symbol"/>
                <a:cs typeface="Symbol"/>
              </a:rPr>
              <a:t></a:t>
            </a:r>
            <a:r>
              <a:rPr dirty="0" sz="1150" spc="50">
                <a:latin typeface="Times New Roman"/>
                <a:cs typeface="Times New Roman"/>
              </a:rPr>
              <a:t>cos</a:t>
            </a:r>
            <a:r>
              <a:rPr dirty="0" sz="1150" spc="30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945551" y="4886061"/>
            <a:ext cx="459105" cy="21272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200" spc="-5">
                <a:latin typeface="Symbol"/>
                <a:cs typeface="Symbol"/>
              </a:rPr>
              <a:t></a:t>
            </a:r>
            <a:r>
              <a:rPr dirty="0" sz="1200" spc="-5">
                <a:latin typeface="Times New Roman"/>
                <a:cs typeface="Times New Roman"/>
              </a:rPr>
              <a:t> 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-55">
                <a:latin typeface="Times New Roman"/>
                <a:cs typeface="Times New Roman"/>
              </a:rPr>
              <a:t>7</a:t>
            </a:r>
            <a:r>
              <a:rPr dirty="0" sz="1200" spc="-5">
                <a:latin typeface="Symbol"/>
                <a:cs typeface="Symbol"/>
              </a:rPr>
              <a:t>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616255" y="4886061"/>
            <a:ext cx="614045" cy="21272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5"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7</a:t>
            </a:r>
            <a:r>
              <a:rPr dirty="0" baseline="34188" sz="975" spc="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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527933" y="4111468"/>
            <a:ext cx="139700" cy="3702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ts val="2020"/>
              </a:lnSpc>
              <a:spcBef>
                <a:spcPts val="95"/>
              </a:spcBef>
            </a:pPr>
            <a:r>
              <a:rPr dirty="0" sz="1750" spc="-35">
                <a:latin typeface="Symbol"/>
                <a:cs typeface="Symbol"/>
              </a:rPr>
              <a:t></a:t>
            </a:r>
            <a:endParaRPr sz="1750">
              <a:latin typeface="Symbol"/>
              <a:cs typeface="Symbol"/>
            </a:endParaRPr>
          </a:p>
          <a:p>
            <a:pPr marL="40640">
              <a:lnSpc>
                <a:spcPts val="700"/>
              </a:lnSpc>
            </a:pPr>
            <a:r>
              <a:rPr dirty="0" sz="650" spc="25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322755" y="4552566"/>
            <a:ext cx="109220" cy="2032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20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453098" y="4111468"/>
            <a:ext cx="88265" cy="2914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750" spc="1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448390" y="4531944"/>
            <a:ext cx="88265" cy="2914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750" spc="1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876257" y="5345428"/>
            <a:ext cx="5956300" cy="953135"/>
          </a:xfrm>
          <a:prstGeom prst="rect">
            <a:avLst/>
          </a:prstGeom>
        </p:spPr>
        <p:txBody>
          <a:bodyPr wrap="square" lIns="0" tIns="5080" rIns="0" bIns="0" rtlCol="0" vert="horz">
            <a:spAutoFit/>
          </a:bodyPr>
          <a:lstStyle/>
          <a:p>
            <a:pPr marL="38100" marR="30480">
              <a:lnSpc>
                <a:spcPct val="104900"/>
              </a:lnSpc>
              <a:spcBef>
                <a:spcPts val="40"/>
              </a:spcBef>
            </a:pPr>
            <a:r>
              <a:rPr dirty="0" baseline="2525" sz="1650">
                <a:latin typeface="Calibri"/>
                <a:cs typeface="Calibri"/>
              </a:rPr>
              <a:t>Note </a:t>
            </a:r>
            <a:r>
              <a:rPr dirty="0" baseline="2525" sz="1650" spc="-7">
                <a:latin typeface="Calibri"/>
                <a:cs typeface="Calibri"/>
              </a:rPr>
              <a:t>that while this </a:t>
            </a:r>
            <a:r>
              <a:rPr dirty="0" baseline="2525" sz="1650">
                <a:latin typeface="Calibri"/>
                <a:cs typeface="Calibri"/>
              </a:rPr>
              <a:t>was a </a:t>
            </a:r>
            <a:r>
              <a:rPr dirty="0" baseline="2525" sz="1650" spc="-7">
                <a:latin typeface="Calibri"/>
                <a:cs typeface="Calibri"/>
              </a:rPr>
              <a:t>really simple integral to evaluate you’ll be seeing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fair amount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sz="1050" spc="114">
                <a:latin typeface="Times New Roman"/>
                <a:cs typeface="Times New Roman"/>
              </a:rPr>
              <a:t>cos</a:t>
            </a:r>
            <a:r>
              <a:rPr dirty="0" baseline="46296" sz="900" spc="172">
                <a:latin typeface="Times New Roman"/>
                <a:cs typeface="Times New Roman"/>
              </a:rPr>
              <a:t>2 </a:t>
            </a:r>
            <a:r>
              <a:rPr dirty="0" sz="1150" spc="80">
                <a:latin typeface="Symbol"/>
                <a:cs typeface="Symbol"/>
              </a:rPr>
              <a:t></a:t>
            </a:r>
            <a:r>
              <a:rPr dirty="0" sz="1150" spc="8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, 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sz="1050" spc="35">
                <a:latin typeface="Times New Roman"/>
                <a:cs typeface="Times New Roman"/>
              </a:rPr>
              <a:t>sin</a:t>
            </a:r>
            <a:r>
              <a:rPr dirty="0" baseline="46296" sz="900" spc="52">
                <a:latin typeface="Times New Roman"/>
                <a:cs typeface="Times New Roman"/>
              </a:rPr>
              <a:t>2 </a:t>
            </a:r>
            <a:r>
              <a:rPr dirty="0" sz="1100">
                <a:latin typeface="Symbol"/>
                <a:cs typeface="Symbol"/>
              </a:rPr>
              <a:t></a:t>
            </a:r>
            <a:r>
              <a:rPr dirty="0" sz="1100" spc="27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 spc="352">
                <a:latin typeface="Calibri"/>
                <a:cs typeface="Calibri"/>
              </a:rPr>
              <a:t> </a:t>
            </a:r>
            <a:r>
              <a:rPr dirty="0" baseline="2314" sz="1800" spc="-7">
                <a:latin typeface="Times New Roman"/>
                <a:cs typeface="Times New Roman"/>
              </a:rPr>
              <a:t>sin</a:t>
            </a:r>
            <a:r>
              <a:rPr dirty="0" baseline="2222" sz="1875" spc="-7">
                <a:latin typeface="Symbol"/>
                <a:cs typeface="Symbol"/>
              </a:rPr>
              <a:t></a:t>
            </a:r>
            <a:r>
              <a:rPr dirty="0" baseline="2222" sz="1875" spc="-7">
                <a:latin typeface="Times New Roman"/>
                <a:cs typeface="Times New Roman"/>
              </a:rPr>
              <a:t> </a:t>
            </a:r>
            <a:r>
              <a:rPr dirty="0" baseline="2314" sz="1800" spc="-22">
                <a:latin typeface="Times New Roman"/>
                <a:cs typeface="Times New Roman"/>
              </a:rPr>
              <a:t>cos</a:t>
            </a:r>
            <a:r>
              <a:rPr dirty="0" baseline="2222" sz="1875" spc="-22">
                <a:latin typeface="Symbol"/>
                <a:cs typeface="Symbol"/>
              </a:rPr>
              <a:t></a:t>
            </a:r>
            <a:r>
              <a:rPr dirty="0" baseline="2222" sz="1875" spc="427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terms in polar integrals </a:t>
            </a:r>
            <a:r>
              <a:rPr dirty="0" baseline="2525" sz="1650">
                <a:latin typeface="Calibri"/>
                <a:cs typeface="Calibri"/>
              </a:rPr>
              <a:t>so </a:t>
            </a:r>
            <a:r>
              <a:rPr dirty="0" baseline="2525" sz="1650" spc="-7">
                <a:latin typeface="Calibri"/>
                <a:cs typeface="Calibri"/>
              </a:rPr>
              <a:t>make sure that </a:t>
            </a:r>
            <a:r>
              <a:rPr dirty="0" baseline="2525" sz="1650">
                <a:latin typeface="Calibri"/>
                <a:cs typeface="Calibri"/>
              </a:rPr>
              <a:t>you </a:t>
            </a:r>
            <a:r>
              <a:rPr dirty="0" baseline="2525" sz="1650" spc="-7">
                <a:latin typeface="Calibri"/>
                <a:cs typeface="Calibri"/>
              </a:rPr>
              <a:t>know how to integrate </a:t>
            </a:r>
            <a:r>
              <a:rPr dirty="0" baseline="2525" sz="1650">
                <a:latin typeface="Calibri"/>
                <a:cs typeface="Calibri"/>
              </a:rPr>
              <a:t>these 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terms!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 angle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reduce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cos</a:t>
            </a:r>
            <a:r>
              <a:rPr dirty="0" sz="1250" spc="-15">
                <a:latin typeface="Symbol"/>
                <a:cs typeface="Symbol"/>
              </a:rPr>
              <a:t></a:t>
            </a:r>
            <a:r>
              <a:rPr dirty="0" sz="125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50" spc="-5">
                <a:latin typeface="Symbol"/>
                <a:cs typeface="Symbol"/>
              </a:rPr>
              <a:t></a:t>
            </a:r>
            <a:r>
              <a:rPr dirty="0" sz="1250" spc="29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</a:t>
            </a:r>
            <a:r>
              <a:rPr dirty="0" sz="1100">
                <a:latin typeface="Calibri"/>
                <a:cs typeface="Calibri"/>
              </a:rPr>
              <a:t> easy to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course,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done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opinion,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deal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896111" y="650443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 txBox="1"/>
          <p:nvPr/>
        </p:nvSpPr>
        <p:spPr>
          <a:xfrm>
            <a:off x="901700" y="6860737"/>
            <a:ext cx="5717540" cy="97345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4. 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inside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spc="-25" i="1">
                <a:latin typeface="Times New Roman"/>
                <a:cs typeface="Times New Roman"/>
              </a:rPr>
              <a:t>r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Times New Roman"/>
                <a:cs typeface="Times New Roman"/>
              </a:rPr>
              <a:t>4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Symbol"/>
                <a:cs typeface="Symbol"/>
              </a:rPr>
              <a:t>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2sin</a:t>
            </a:r>
            <a:r>
              <a:rPr dirty="0" sz="1250" spc="5">
                <a:latin typeface="Symbol"/>
                <a:cs typeface="Symbol"/>
              </a:rPr>
              <a:t></a:t>
            </a:r>
            <a:r>
              <a:rPr dirty="0" sz="1250" spc="29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outside</a:t>
            </a:r>
            <a:endParaRPr sz="1100">
              <a:latin typeface="Calibri"/>
              <a:cs typeface="Calibri"/>
            </a:endParaRPr>
          </a:p>
          <a:p>
            <a:pPr marL="35560">
              <a:lnSpc>
                <a:spcPct val="100000"/>
              </a:lnSpc>
              <a:spcBef>
                <a:spcPts val="25"/>
              </a:spcBef>
            </a:pPr>
            <a:r>
              <a:rPr dirty="0" sz="1200" spc="-15" i="1">
                <a:latin typeface="Times New Roman"/>
                <a:cs typeface="Times New Roman"/>
              </a:rPr>
              <a:t>r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3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si</a:t>
            </a:r>
            <a:r>
              <a:rPr dirty="0" sz="1200" spc="75">
                <a:latin typeface="Times New Roman"/>
                <a:cs typeface="Times New Roman"/>
              </a:rPr>
              <a:t>n</a:t>
            </a:r>
            <a:r>
              <a:rPr dirty="0" sz="1250" spc="-40">
                <a:latin typeface="Symbol"/>
                <a:cs typeface="Symbol"/>
              </a:rPr>
              <a:t>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Below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 a</a:t>
            </a:r>
            <a:r>
              <a:rPr dirty="0" sz="1200" spc="-5">
                <a:latin typeface="Times New Roman"/>
                <a:cs typeface="Times New Roman"/>
              </a:rPr>
              <a:t> quick sketch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region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3667" y="3663212"/>
            <a:ext cx="3371850" cy="10198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inequalities,</a:t>
            </a:r>
            <a:endParaRPr sz="1100">
              <a:latin typeface="Calibri"/>
              <a:cs typeface="Calibri"/>
            </a:endParaRPr>
          </a:p>
          <a:p>
            <a:pPr algn="ctr" marL="2181860">
              <a:lnSpc>
                <a:spcPct val="100000"/>
              </a:lnSpc>
              <a:spcBef>
                <a:spcPts val="5"/>
              </a:spcBef>
            </a:pPr>
            <a:r>
              <a:rPr dirty="0" sz="1250" spc="-35">
                <a:latin typeface="Symbol"/>
                <a:cs typeface="Symbol"/>
              </a:rPr>
              <a:t></a:t>
            </a:r>
            <a:r>
              <a:rPr dirty="0" sz="1250" spc="7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9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</a:t>
            </a:r>
            <a:endParaRPr sz="1250">
              <a:latin typeface="Symbol"/>
              <a:cs typeface="Symbol"/>
            </a:endParaRPr>
          </a:p>
          <a:p>
            <a:pPr algn="ctr" marL="2214880">
              <a:lnSpc>
                <a:spcPct val="100000"/>
              </a:lnSpc>
              <a:spcBef>
                <a:spcPts val="175"/>
              </a:spcBef>
            </a:pPr>
            <a:r>
              <a:rPr dirty="0" baseline="4629" sz="1800" spc="-202" i="1">
                <a:latin typeface="Times New Roman"/>
                <a:cs typeface="Times New Roman"/>
              </a:rPr>
              <a:t>h</a:t>
            </a:r>
            <a:r>
              <a:rPr dirty="0" baseline="-15873" sz="1050" spc="-7">
                <a:latin typeface="Times New Roman"/>
                <a:cs typeface="Times New Roman"/>
              </a:rPr>
              <a:t>1</a:t>
            </a:r>
            <a:r>
              <a:rPr dirty="0" baseline="-15873" sz="1050" spc="22">
                <a:latin typeface="Times New Roman"/>
                <a:cs typeface="Times New Roman"/>
              </a:rPr>
              <a:t> 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4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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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89" i="1">
                <a:latin typeface="Times New Roman"/>
                <a:cs typeface="Times New Roman"/>
              </a:rPr>
              <a:t>h</a:t>
            </a:r>
            <a:r>
              <a:rPr dirty="0" baseline="-15873" sz="1050" spc="-7">
                <a:latin typeface="Times New Roman"/>
                <a:cs typeface="Times New Roman"/>
              </a:rPr>
              <a:t>2</a:t>
            </a:r>
            <a:r>
              <a:rPr dirty="0" baseline="-15873" sz="1050" spc="104">
                <a:latin typeface="Times New Roman"/>
                <a:cs typeface="Times New Roman"/>
              </a:rPr>
              <a:t> 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50165">
              <a:lnSpc>
                <a:spcPct val="100000"/>
              </a:lnSpc>
              <a:spcBef>
                <a:spcPts val="1639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find </a:t>
            </a:r>
            <a:r>
              <a:rPr dirty="0" sz="1100" spc="-5" i="1">
                <a:latin typeface="Calibri"/>
                <a:cs typeface="Calibri"/>
              </a:rPr>
              <a:t>dA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figure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76226" y="7418951"/>
            <a:ext cx="5940425" cy="1304290"/>
          </a:xfrm>
          <a:prstGeom prst="rect">
            <a:avLst/>
          </a:prstGeom>
        </p:spPr>
        <p:txBody>
          <a:bodyPr wrap="square" lIns="0" tIns="8255" rIns="0" bIns="0" rtlCol="0" vert="horz">
            <a:spAutoFit/>
          </a:bodyPr>
          <a:lstStyle/>
          <a:p>
            <a:pPr marL="38100" marR="34290">
              <a:lnSpc>
                <a:spcPct val="112599"/>
              </a:lnSpc>
              <a:spcBef>
                <a:spcPts val="65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shown,</a:t>
            </a:r>
            <a:r>
              <a:rPr dirty="0" sz="1100" spc="-5">
                <a:latin typeface="Calibri"/>
                <a:cs typeface="Calibri"/>
              </a:rPr>
              <a:t>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break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arcs.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pieces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5">
                <a:latin typeface="Calibri"/>
                <a:cs typeface="Calibri"/>
              </a:rPr>
              <a:t>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something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almost,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rectangle.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piece is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150" spc="25">
                <a:latin typeface="Symbol"/>
                <a:cs typeface="Symbol"/>
              </a:rPr>
              <a:t></a:t>
            </a:r>
            <a:r>
              <a:rPr dirty="0" sz="1150" spc="25" i="1">
                <a:latin typeface="Times New Roman"/>
                <a:cs typeface="Times New Roman"/>
              </a:rPr>
              <a:t>A</a:t>
            </a:r>
            <a:r>
              <a:rPr dirty="0" sz="1150" spc="-13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piece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length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00" spc="-5">
                <a:latin typeface="Symbol"/>
                <a:cs typeface="Symbol"/>
              </a:rPr>
              <a:t>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70" i="1">
                <a:latin typeface="Times New Roman"/>
                <a:cs typeface="Times New Roman"/>
              </a:rPr>
              <a:t>r</a:t>
            </a:r>
            <a:r>
              <a:rPr dirty="0" baseline="-23809" sz="1050" spc="-104" i="1">
                <a:latin typeface="Times New Roman"/>
                <a:cs typeface="Times New Roman"/>
              </a:rPr>
              <a:t>o</a:t>
            </a:r>
            <a:r>
              <a:rPr dirty="0" baseline="-23809" sz="1050" spc="-6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75" i="1">
                <a:latin typeface="Times New Roman"/>
                <a:cs typeface="Times New Roman"/>
              </a:rPr>
              <a:t>r</a:t>
            </a:r>
            <a:r>
              <a:rPr dirty="0" baseline="-23809" sz="1050" spc="-112" i="1">
                <a:latin typeface="Times New Roman"/>
                <a:cs typeface="Times New Roman"/>
              </a:rPr>
              <a:t>i</a:t>
            </a:r>
            <a:r>
              <a:rPr dirty="0" baseline="-23809" sz="1050" spc="37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200" spc="-60" i="1">
                <a:latin typeface="Times New Roman"/>
                <a:cs typeface="Times New Roman"/>
              </a:rPr>
              <a:t>r</a:t>
            </a:r>
            <a:r>
              <a:rPr dirty="0" baseline="-23809" sz="1050" spc="-89" i="1">
                <a:latin typeface="Times New Roman"/>
                <a:cs typeface="Times New Roman"/>
              </a:rPr>
              <a:t>o</a:t>
            </a:r>
            <a:r>
              <a:rPr dirty="0" baseline="-23809" sz="1050" spc="-44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radius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endParaRPr sz="1100">
              <a:latin typeface="Calibri"/>
              <a:cs typeface="Calibri"/>
            </a:endParaRPr>
          </a:p>
          <a:p>
            <a:pPr marL="38100" marR="30480">
              <a:lnSpc>
                <a:spcPct val="127400"/>
              </a:lnSpc>
              <a:spcBef>
                <a:spcPts val="6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00" spc="-75" i="1">
                <a:latin typeface="Times New Roman"/>
                <a:cs typeface="Times New Roman"/>
              </a:rPr>
              <a:t>r</a:t>
            </a:r>
            <a:r>
              <a:rPr dirty="0" baseline="-23809" sz="1050" spc="-112" i="1">
                <a:latin typeface="Times New Roman"/>
                <a:cs typeface="Times New Roman"/>
              </a:rPr>
              <a:t>i</a:t>
            </a:r>
            <a:r>
              <a:rPr dirty="0" baseline="-23809" sz="1050" spc="-44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radius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inner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arc.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geometry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length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inner edge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75" i="1">
                <a:latin typeface="Times New Roman"/>
                <a:cs typeface="Times New Roman"/>
              </a:rPr>
              <a:t>r</a:t>
            </a:r>
            <a:r>
              <a:rPr dirty="0" baseline="-23809" sz="1050" spc="-112" i="1">
                <a:latin typeface="Times New Roman"/>
                <a:cs typeface="Times New Roman"/>
              </a:rPr>
              <a:t>i</a:t>
            </a:r>
            <a:r>
              <a:rPr dirty="0" baseline="-23809" sz="1050" spc="-104" i="1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Symbol"/>
                <a:cs typeface="Symbol"/>
              </a:rPr>
              <a:t></a:t>
            </a:r>
            <a:r>
              <a:rPr dirty="0" sz="1250" spc="10">
                <a:latin typeface="Symbol"/>
                <a:cs typeface="Symbol"/>
              </a:rPr>
              <a:t></a:t>
            </a:r>
            <a:r>
              <a:rPr dirty="0" sz="1250" spc="1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while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length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out </a:t>
            </a:r>
            <a:r>
              <a:rPr dirty="0" sz="1100" spc="-5">
                <a:latin typeface="Calibri"/>
                <a:cs typeface="Calibri"/>
              </a:rPr>
              <a:t>edge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65" i="1">
                <a:latin typeface="Times New Roman"/>
                <a:cs typeface="Times New Roman"/>
              </a:rPr>
              <a:t>r</a:t>
            </a:r>
            <a:r>
              <a:rPr dirty="0" baseline="-23809" sz="1050" spc="-97" i="1">
                <a:latin typeface="Times New Roman"/>
                <a:cs typeface="Times New Roman"/>
              </a:rPr>
              <a:t>o</a:t>
            </a:r>
            <a:r>
              <a:rPr dirty="0" baseline="-23809" sz="1050" spc="-89" i="1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Symbol"/>
                <a:cs typeface="Symbol"/>
              </a:rPr>
              <a:t></a:t>
            </a:r>
            <a:r>
              <a:rPr dirty="0" sz="1250" spc="20">
                <a:latin typeface="Symbol"/>
                <a:cs typeface="Symbol"/>
              </a:rPr>
              <a:t></a:t>
            </a:r>
            <a:r>
              <a:rPr dirty="0" sz="1250" spc="2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45">
                <a:latin typeface="Symbol"/>
                <a:cs typeface="Symbol"/>
              </a:rPr>
              <a:t></a:t>
            </a:r>
            <a:r>
              <a:rPr dirty="0" sz="1250" spc="45">
                <a:latin typeface="Symbol"/>
                <a:cs typeface="Symbol"/>
              </a:rPr>
              <a:t>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angle between the two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piece.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05075" y="971550"/>
            <a:ext cx="2676512" cy="25146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04950" y="4877010"/>
            <a:ext cx="4438638" cy="23812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58374" y="5833634"/>
            <a:ext cx="316230" cy="2882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52729" algn="l"/>
              </a:tabLst>
            </a:pP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175">
                <a:latin typeface="Times New Roman"/>
                <a:cs typeface="Times New Roman"/>
              </a:rPr>
              <a:t>	</a:t>
            </a:r>
            <a:r>
              <a:rPr dirty="0" sz="1700" spc="-17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33757" y="5890727"/>
            <a:ext cx="69850" cy="1365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42906" y="5991157"/>
            <a:ext cx="69850" cy="1365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49570" y="5870434"/>
            <a:ext cx="1318895" cy="227329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0"/>
              </a:spcBef>
              <a:tabLst>
                <a:tab pos="1130300" algn="l"/>
              </a:tabLst>
            </a:pPr>
            <a:r>
              <a:rPr dirty="0" sz="1250" spc="-10">
                <a:latin typeface="Times New Roman"/>
                <a:cs typeface="Times New Roman"/>
              </a:rPr>
              <a:t>sin</a:t>
            </a:r>
            <a:r>
              <a:rPr dirty="0" sz="1300" spc="-10">
                <a:latin typeface="Symbol"/>
                <a:cs typeface="Symbol"/>
              </a:rPr>
              <a:t></a:t>
            </a:r>
            <a:r>
              <a:rPr dirty="0" sz="1300" spc="9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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</a:t>
            </a:r>
            <a:r>
              <a:rPr dirty="0" sz="1250" spc="-80">
                <a:latin typeface="Times New Roman"/>
                <a:cs typeface="Times New Roman"/>
              </a:rPr>
              <a:t> </a:t>
            </a:r>
            <a:r>
              <a:rPr dirty="0" u="sng" baseline="35714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5714" sz="1050" spc="-7">
                <a:latin typeface="Times New Roman"/>
                <a:cs typeface="Times New Roman"/>
              </a:rPr>
              <a:t>	</a:t>
            </a:r>
            <a:r>
              <a:rPr dirty="0" sz="1250" spc="-60">
                <a:latin typeface="Symbol"/>
                <a:cs typeface="Symbol"/>
              </a:rPr>
              <a:t>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35337" y="5991157"/>
            <a:ext cx="69850" cy="1365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83164" y="5878228"/>
            <a:ext cx="442595" cy="21780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50" spc="-30">
                <a:latin typeface="Times New Roman"/>
                <a:cs typeface="Times New Roman"/>
              </a:rPr>
              <a:t>0.3398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42268" y="5874062"/>
            <a:ext cx="117475" cy="1365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1632" y="3122691"/>
            <a:ext cx="5953760" cy="27152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35179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 integrals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2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often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useful 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00">
              <a:latin typeface="Calibri"/>
              <a:cs typeface="Calibri"/>
            </a:endParaRPr>
          </a:p>
          <a:p>
            <a:pPr marL="12700" marR="29209">
              <a:lnSpc>
                <a:spcPct val="1149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however,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probably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readily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“smaller”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“larger”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curve”).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Secondly, it makes it clear that we are going </a:t>
            </a:r>
            <a:r>
              <a:rPr dirty="0" baseline="2525" sz="1650">
                <a:latin typeface="Calibri"/>
                <a:cs typeface="Calibri"/>
              </a:rPr>
              <a:t>to </a:t>
            </a:r>
            <a:r>
              <a:rPr dirty="0" baseline="2525" sz="1650" spc="-7">
                <a:latin typeface="Calibri"/>
                <a:cs typeface="Calibri"/>
              </a:rPr>
              <a:t>need to determine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limits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sz="1100" spc="50">
                <a:latin typeface="Symbol"/>
                <a:cs typeface="Symbol"/>
              </a:rPr>
              <a:t>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sz="1050" spc="70">
                <a:latin typeface="Symbol"/>
                <a:cs typeface="Symbol"/>
              </a:rPr>
              <a:t></a:t>
            </a:r>
            <a:r>
              <a:rPr dirty="0" sz="1050" spc="70">
                <a:latin typeface="Times New Roman"/>
                <a:cs typeface="Times New Roman"/>
              </a:rPr>
              <a:t> </a:t>
            </a:r>
            <a:r>
              <a:rPr dirty="0" sz="1100" spc="40">
                <a:latin typeface="Symbol"/>
                <a:cs typeface="Symbol"/>
              </a:rPr>
              <a:t></a:t>
            </a:r>
            <a:r>
              <a:rPr dirty="0" sz="1100" spc="40">
                <a:latin typeface="Times New Roman"/>
                <a:cs typeface="Times New Roman"/>
              </a:rPr>
              <a:t> </a:t>
            </a:r>
            <a:r>
              <a:rPr dirty="0" sz="1050" spc="70">
                <a:latin typeface="Symbol"/>
                <a:cs typeface="Symbol"/>
              </a:rPr>
              <a:t></a:t>
            </a:r>
            <a:r>
              <a:rPr dirty="0" sz="1050" spc="70">
                <a:latin typeface="Times New Roman"/>
                <a:cs typeface="Times New Roman"/>
              </a:rPr>
              <a:t> </a:t>
            </a:r>
            <a:r>
              <a:rPr dirty="0" sz="1100" spc="45">
                <a:latin typeface="Symbol"/>
                <a:cs typeface="Symbol"/>
              </a:rPr>
              <a:t></a:t>
            </a:r>
            <a:r>
              <a:rPr dirty="0" sz="1100" spc="5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5">
                <a:latin typeface="Calibri"/>
                <a:cs typeface="Calibri"/>
              </a:rPr>
              <a:t> 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450"/>
              </a:lnSpc>
              <a:spcBef>
                <a:spcPts val="16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 spc="-5">
                <a:latin typeface="Calibri"/>
                <a:cs typeface="Calibri"/>
              </a:rPr>
              <a:t>are (hopefully)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250" spc="-180">
                <a:latin typeface="Symbol"/>
                <a:cs typeface="Symbol"/>
              </a:rPr>
              <a:t>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850">
              <a:latin typeface="Calibri"/>
              <a:cs typeface="Calibri"/>
            </a:endParaRPr>
          </a:p>
          <a:p>
            <a:pPr marL="1212850" marR="3743325" indent="-215900">
              <a:lnSpc>
                <a:spcPct val="121200"/>
              </a:lnSpc>
            </a:pPr>
            <a:r>
              <a:rPr dirty="0" sz="1250" spc="-30">
                <a:latin typeface="Times New Roman"/>
                <a:cs typeface="Times New Roman"/>
              </a:rPr>
              <a:t>4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</a:t>
            </a:r>
            <a:r>
              <a:rPr dirty="0" sz="1250" spc="-9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Times New Roman"/>
                <a:cs typeface="Times New Roman"/>
              </a:rPr>
              <a:t>2</a:t>
            </a:r>
            <a:r>
              <a:rPr dirty="0" sz="1250" spc="-204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si</a:t>
            </a:r>
            <a:r>
              <a:rPr dirty="0" sz="1250" spc="60">
                <a:latin typeface="Times New Roman"/>
                <a:cs typeface="Times New Roman"/>
              </a:rPr>
              <a:t>n</a:t>
            </a:r>
            <a:r>
              <a:rPr dirty="0" sz="1300" spc="-60">
                <a:latin typeface="Symbol"/>
                <a:cs typeface="Symbol"/>
              </a:rPr>
              <a:t></a:t>
            </a:r>
            <a:r>
              <a:rPr dirty="0" sz="1300" spc="9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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Times New Roman"/>
                <a:cs typeface="Times New Roman"/>
              </a:rPr>
              <a:t>3</a:t>
            </a:r>
            <a:r>
              <a:rPr dirty="0" sz="1250" spc="-16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</a:t>
            </a:r>
            <a:r>
              <a:rPr dirty="0" sz="1250" spc="-150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si</a:t>
            </a:r>
            <a:r>
              <a:rPr dirty="0" sz="1250" spc="60">
                <a:latin typeface="Times New Roman"/>
                <a:cs typeface="Times New Roman"/>
              </a:rPr>
              <a:t>n</a:t>
            </a:r>
            <a:r>
              <a:rPr dirty="0" sz="1300" spc="-60">
                <a:latin typeface="Symbol"/>
                <a:cs typeface="Symbol"/>
              </a:rPr>
              <a:t></a:t>
            </a:r>
            <a:r>
              <a:rPr dirty="0" sz="1300" spc="-30">
                <a:latin typeface="Times New Roman"/>
                <a:cs typeface="Times New Roman"/>
              </a:rPr>
              <a:t> </a:t>
            </a:r>
            <a:r>
              <a:rPr dirty="0" sz="1250">
                <a:latin typeface="Times New Roman"/>
                <a:cs typeface="Times New Roman"/>
              </a:rPr>
              <a:t>3sin</a:t>
            </a:r>
            <a:r>
              <a:rPr dirty="0" sz="1300">
                <a:latin typeface="Symbol"/>
                <a:cs typeface="Symbol"/>
              </a:rPr>
              <a:t></a:t>
            </a:r>
            <a:r>
              <a:rPr dirty="0" sz="1300" spc="8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</a:t>
            </a:r>
            <a:r>
              <a:rPr dirty="0" sz="1250" spc="-4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</a:t>
            </a:r>
            <a:r>
              <a:rPr dirty="0" sz="1250" spc="-35">
                <a:latin typeface="Times New Roman"/>
                <a:cs typeface="Times New Roman"/>
              </a:rPr>
              <a:t>1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07454" y="5870435"/>
            <a:ext cx="1101725" cy="227329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625475" algn="l"/>
                <a:tab pos="886460" algn="l"/>
              </a:tabLst>
            </a:pPr>
            <a:r>
              <a:rPr dirty="0" sz="1300" spc="-60">
                <a:latin typeface="Symbol"/>
                <a:cs typeface="Symbol"/>
              </a:rPr>
              <a:t></a:t>
            </a:r>
            <a:r>
              <a:rPr dirty="0" sz="1300" spc="9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</a:t>
            </a:r>
            <a:r>
              <a:rPr dirty="0" sz="1250" spc="-7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sin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50" spc="-35">
                <a:latin typeface="Symbol"/>
                <a:cs typeface="Symbol"/>
              </a:rPr>
              <a:t>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50" spc="-35">
                <a:latin typeface="Symbol"/>
                <a:cs typeface="Symbol"/>
              </a:rPr>
              <a:t></a:t>
            </a:r>
            <a:r>
              <a:rPr dirty="0" sz="1250" spc="-3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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88981" y="6274852"/>
            <a:ext cx="5831205" cy="274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 marR="17780">
              <a:lnSpc>
                <a:spcPct val="1058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This 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angle in the fourth quadrant, </a:t>
            </a:r>
            <a:r>
              <a:rPr dirty="0" sz="1100" spc="-5" i="1">
                <a:latin typeface="Calibri"/>
                <a:cs typeface="Calibri"/>
              </a:rPr>
              <a:t>i.e. </a:t>
            </a:r>
            <a:r>
              <a:rPr dirty="0" sz="1300" spc="-45">
                <a:latin typeface="Symbol"/>
                <a:cs typeface="Symbol"/>
              </a:rPr>
              <a:t></a:t>
            </a:r>
            <a:r>
              <a:rPr dirty="0" sz="1300" spc="-4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Symbol"/>
                <a:cs typeface="Symbol"/>
              </a:rPr>
              <a:t></a:t>
            </a:r>
            <a:r>
              <a:rPr dirty="0" sz="1200" spc="10">
                <a:latin typeface="Times New Roman"/>
                <a:cs typeface="Times New Roman"/>
              </a:rPr>
              <a:t>0.3398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 the second angle </a:t>
            </a:r>
            <a:r>
              <a:rPr dirty="0" sz="1100">
                <a:latin typeface="Calibri"/>
                <a:cs typeface="Calibri"/>
              </a:rPr>
              <a:t>we can </a:t>
            </a:r>
            <a:r>
              <a:rPr dirty="0" sz="1100" spc="-5">
                <a:latin typeface="Calibri"/>
                <a:cs typeface="Calibri"/>
              </a:rPr>
              <a:t>note 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black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lines make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(ignoring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course).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45"/>
              </a:spcBef>
            </a:pPr>
            <a:r>
              <a:rPr dirty="0" baseline="2525" sz="1650" spc="-7">
                <a:latin typeface="Calibri"/>
                <a:cs typeface="Calibri"/>
              </a:rPr>
              <a:t>Therefore,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second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angle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will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simply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</a:t>
            </a:r>
            <a:r>
              <a:rPr dirty="0" baseline="2525" sz="1650" spc="315">
                <a:latin typeface="Calibri"/>
                <a:cs typeface="Calibri"/>
              </a:rPr>
              <a:t> </a:t>
            </a:r>
            <a:r>
              <a:rPr dirty="0" sz="1150" spc="40">
                <a:latin typeface="Symbol"/>
                <a:cs typeface="Symbol"/>
              </a:rPr>
              <a:t></a:t>
            </a:r>
            <a:r>
              <a:rPr dirty="0" sz="1150" spc="155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</a:t>
            </a:r>
            <a:r>
              <a:rPr dirty="0" sz="1050" spc="-50">
                <a:latin typeface="Times New Roman"/>
                <a:cs typeface="Times New Roman"/>
              </a:rPr>
              <a:t> </a:t>
            </a:r>
            <a:r>
              <a:rPr dirty="0" sz="1150" spc="40">
                <a:latin typeface="Symbol"/>
                <a:cs typeface="Symbol"/>
              </a:rPr>
              <a:t></a:t>
            </a:r>
            <a:r>
              <a:rPr dirty="0" sz="1150" spc="95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</a:t>
            </a:r>
            <a:r>
              <a:rPr dirty="0" sz="1050" spc="-50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0.3398</a:t>
            </a:r>
            <a:r>
              <a:rPr dirty="0" sz="1050" spc="-10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</a:t>
            </a:r>
            <a:r>
              <a:rPr dirty="0" sz="1050" spc="-15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3.4814</a:t>
            </a:r>
            <a:r>
              <a:rPr dirty="0" sz="1050" spc="-5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5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then,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Calibri"/>
              <a:cs typeface="Calibri"/>
            </a:endParaRPr>
          </a:p>
          <a:p>
            <a:pPr marL="2016760">
              <a:lnSpc>
                <a:spcPct val="100000"/>
              </a:lnSpc>
            </a:pPr>
            <a:r>
              <a:rPr dirty="0" sz="1250" spc="-20">
                <a:latin typeface="Symbol"/>
                <a:cs typeface="Symbol"/>
              </a:rPr>
              <a:t></a:t>
            </a:r>
            <a:r>
              <a:rPr dirty="0" sz="1250" spc="-15">
                <a:latin typeface="Times New Roman"/>
                <a:cs typeface="Times New Roman"/>
              </a:rPr>
              <a:t>0.3398</a:t>
            </a:r>
            <a:r>
              <a:rPr dirty="0" sz="1250" spc="-85">
                <a:latin typeface="Times New Roman"/>
                <a:cs typeface="Times New Roman"/>
              </a:rPr>
              <a:t> </a:t>
            </a:r>
            <a:r>
              <a:rPr dirty="0" sz="1250" spc="-15">
                <a:latin typeface="Symbol"/>
                <a:cs typeface="Symbol"/>
              </a:rPr>
              <a:t></a:t>
            </a:r>
            <a:r>
              <a:rPr dirty="0" sz="1250" spc="-145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Symbol"/>
                <a:cs typeface="Symbol"/>
              </a:rPr>
              <a:t></a:t>
            </a:r>
            <a:r>
              <a:rPr dirty="0" sz="1300" spc="85">
                <a:latin typeface="Times New Roman"/>
                <a:cs typeface="Times New Roman"/>
              </a:rPr>
              <a:t> </a:t>
            </a:r>
            <a:r>
              <a:rPr dirty="0" sz="1250" spc="-15">
                <a:latin typeface="Symbol"/>
                <a:cs typeface="Symbol"/>
              </a:rPr>
              <a:t></a:t>
            </a:r>
            <a:r>
              <a:rPr dirty="0" sz="1250" spc="-70">
                <a:latin typeface="Times New Roman"/>
                <a:cs typeface="Times New Roman"/>
              </a:rPr>
              <a:t> </a:t>
            </a:r>
            <a:r>
              <a:rPr dirty="0" sz="1250" spc="-15">
                <a:latin typeface="Times New Roman"/>
                <a:cs typeface="Times New Roman"/>
              </a:rPr>
              <a:t>3.4814</a:t>
            </a:r>
            <a:endParaRPr sz="1250">
              <a:latin typeface="Times New Roman"/>
              <a:cs typeface="Times New Roman"/>
            </a:endParaRPr>
          </a:p>
          <a:p>
            <a:pPr marL="2040889">
              <a:lnSpc>
                <a:spcPct val="100000"/>
              </a:lnSpc>
              <a:spcBef>
                <a:spcPts val="350"/>
              </a:spcBef>
            </a:pPr>
            <a:r>
              <a:rPr dirty="0" sz="1250" spc="-15">
                <a:latin typeface="Times New Roman"/>
                <a:cs typeface="Times New Roman"/>
              </a:rPr>
              <a:t>3</a:t>
            </a:r>
            <a:r>
              <a:rPr dirty="0" sz="1250" spc="-160">
                <a:latin typeface="Times New Roman"/>
                <a:cs typeface="Times New Roman"/>
              </a:rPr>
              <a:t> </a:t>
            </a:r>
            <a:r>
              <a:rPr dirty="0" sz="1250" spc="-15">
                <a:latin typeface="Symbol"/>
                <a:cs typeface="Symbol"/>
              </a:rPr>
              <a:t></a:t>
            </a:r>
            <a:r>
              <a:rPr dirty="0" sz="1250" spc="-145">
                <a:latin typeface="Times New Roman"/>
                <a:cs typeface="Times New Roman"/>
              </a:rPr>
              <a:t> </a:t>
            </a:r>
            <a:r>
              <a:rPr dirty="0" sz="1250" spc="-10">
                <a:latin typeface="Times New Roman"/>
                <a:cs typeface="Times New Roman"/>
              </a:rPr>
              <a:t>si</a:t>
            </a:r>
            <a:r>
              <a:rPr dirty="0" sz="1250" spc="80">
                <a:latin typeface="Times New Roman"/>
                <a:cs typeface="Times New Roman"/>
              </a:rPr>
              <a:t>n</a:t>
            </a:r>
            <a:r>
              <a:rPr dirty="0" sz="1300" spc="-45">
                <a:latin typeface="Symbol"/>
                <a:cs typeface="Symbol"/>
              </a:rPr>
              <a:t></a:t>
            </a:r>
            <a:r>
              <a:rPr dirty="0" sz="1300" spc="85">
                <a:latin typeface="Times New Roman"/>
                <a:cs typeface="Times New Roman"/>
              </a:rPr>
              <a:t> </a:t>
            </a:r>
            <a:r>
              <a:rPr dirty="0" sz="1250" spc="-15">
                <a:latin typeface="Symbol"/>
                <a:cs typeface="Symbol"/>
              </a:rPr>
              <a:t>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250" spc="-15" i="1">
                <a:latin typeface="Times New Roman"/>
                <a:cs typeface="Times New Roman"/>
              </a:rPr>
              <a:t>r</a:t>
            </a:r>
            <a:r>
              <a:rPr dirty="0" sz="1250" spc="10" i="1">
                <a:latin typeface="Times New Roman"/>
                <a:cs typeface="Times New Roman"/>
              </a:rPr>
              <a:t> </a:t>
            </a:r>
            <a:r>
              <a:rPr dirty="0" sz="1250" spc="-15">
                <a:latin typeface="Symbol"/>
                <a:cs typeface="Symbol"/>
              </a:rPr>
              <a:t>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250" spc="-15">
                <a:latin typeface="Times New Roman"/>
                <a:cs typeface="Times New Roman"/>
              </a:rPr>
              <a:t>4</a:t>
            </a:r>
            <a:r>
              <a:rPr dirty="0" sz="1250" spc="-125">
                <a:latin typeface="Times New Roman"/>
                <a:cs typeface="Times New Roman"/>
              </a:rPr>
              <a:t> </a:t>
            </a:r>
            <a:r>
              <a:rPr dirty="0" sz="1250" spc="-15">
                <a:latin typeface="Symbol"/>
                <a:cs typeface="Symbol"/>
              </a:rPr>
              <a:t>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250" spc="-15">
                <a:latin typeface="Times New Roman"/>
                <a:cs typeface="Times New Roman"/>
              </a:rPr>
              <a:t>2</a:t>
            </a:r>
            <a:r>
              <a:rPr dirty="0" sz="1250" spc="-200">
                <a:latin typeface="Times New Roman"/>
                <a:cs typeface="Times New Roman"/>
              </a:rPr>
              <a:t> </a:t>
            </a:r>
            <a:r>
              <a:rPr dirty="0" sz="1250" spc="-10">
                <a:latin typeface="Times New Roman"/>
                <a:cs typeface="Times New Roman"/>
              </a:rPr>
              <a:t>si</a:t>
            </a:r>
            <a:r>
              <a:rPr dirty="0" sz="1250" spc="80">
                <a:latin typeface="Times New Roman"/>
                <a:cs typeface="Times New Roman"/>
              </a:rPr>
              <a:t>n</a:t>
            </a:r>
            <a:r>
              <a:rPr dirty="0" sz="1300" spc="-4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Symbol"/>
              <a:cs typeface="Symbol"/>
            </a:endParaRPr>
          </a:p>
          <a:p>
            <a:pPr marL="254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Calibri"/>
              <a:cs typeface="Calibri"/>
            </a:endParaRPr>
          </a:p>
          <a:p>
            <a:pPr algn="ctr" marL="183515">
              <a:lnSpc>
                <a:spcPct val="100000"/>
              </a:lnSpc>
            </a:pPr>
            <a:r>
              <a:rPr dirty="0" sz="1150" spc="65" i="1">
                <a:latin typeface="Times New Roman"/>
                <a:cs typeface="Times New Roman"/>
              </a:rPr>
              <a:t>A</a:t>
            </a:r>
            <a:r>
              <a:rPr dirty="0" sz="1150" spc="-35" i="1">
                <a:latin typeface="Times New Roman"/>
                <a:cs typeface="Times New Roman"/>
              </a:rPr>
              <a:t> </a:t>
            </a:r>
            <a:r>
              <a:rPr dirty="0" sz="1150" spc="55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baseline="-12698" sz="2625" spc="-22">
                <a:latin typeface="Symbol"/>
                <a:cs typeface="Symbol"/>
              </a:rPr>
              <a:t></a:t>
            </a:r>
            <a:r>
              <a:rPr dirty="0" baseline="-12698" sz="2625" spc="52">
                <a:latin typeface="Symbol"/>
                <a:cs typeface="Symbol"/>
              </a:rPr>
              <a:t></a:t>
            </a:r>
            <a:r>
              <a:rPr dirty="0" baseline="-12698" sz="2625" spc="-359">
                <a:latin typeface="Times New Roman"/>
                <a:cs typeface="Times New Roman"/>
              </a:rPr>
              <a:t> </a:t>
            </a:r>
            <a:r>
              <a:rPr dirty="0" sz="1150" spc="55" i="1">
                <a:latin typeface="Times New Roman"/>
                <a:cs typeface="Times New Roman"/>
              </a:rPr>
              <a:t>dA</a:t>
            </a:r>
            <a:endParaRPr sz="1150">
              <a:latin typeface="Times New Roman"/>
              <a:cs typeface="Times New Roman"/>
            </a:endParaRPr>
          </a:p>
          <a:p>
            <a:pPr algn="ctr" marL="238760">
              <a:lnSpc>
                <a:spcPct val="100000"/>
              </a:lnSpc>
              <a:spcBef>
                <a:spcPts val="275"/>
              </a:spcBef>
            </a:pPr>
            <a:r>
              <a:rPr dirty="0" sz="650" spc="55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5100" y="962025"/>
            <a:ext cx="2362199" cy="196214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062328"/>
            <a:ext cx="584136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problem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statement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polar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91827" y="1635201"/>
            <a:ext cx="700405" cy="1257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82270" algn="l"/>
              </a:tabLst>
            </a:pPr>
            <a:r>
              <a:rPr dirty="0" sz="600" spc="45">
                <a:latin typeface="Times New Roman"/>
                <a:cs typeface="Times New Roman"/>
              </a:rPr>
              <a:t>3</a:t>
            </a:r>
            <a:r>
              <a:rPr dirty="0" sz="600" spc="15">
                <a:latin typeface="Times New Roman"/>
                <a:cs typeface="Times New Roman"/>
              </a:rPr>
              <a:t>.</a:t>
            </a:r>
            <a:r>
              <a:rPr dirty="0" sz="600" spc="45">
                <a:latin typeface="Times New Roman"/>
                <a:cs typeface="Times New Roman"/>
              </a:rPr>
              <a:t>4814</a:t>
            </a:r>
            <a:r>
              <a:rPr dirty="0" sz="600">
                <a:latin typeface="Times New Roman"/>
                <a:cs typeface="Times New Roman"/>
              </a:rPr>
              <a:t>	</a:t>
            </a:r>
            <a:r>
              <a:rPr dirty="0" sz="600" spc="75">
                <a:latin typeface="Times New Roman"/>
                <a:cs typeface="Times New Roman"/>
              </a:rPr>
              <a:t>4</a:t>
            </a:r>
            <a:r>
              <a:rPr dirty="0" sz="600" spc="95">
                <a:latin typeface="Symbol"/>
                <a:cs typeface="Symbol"/>
              </a:rPr>
              <a:t></a:t>
            </a:r>
            <a:r>
              <a:rPr dirty="0" sz="600" spc="90">
                <a:latin typeface="Times New Roman"/>
                <a:cs typeface="Times New Roman"/>
              </a:rPr>
              <a:t>2</a:t>
            </a:r>
            <a:r>
              <a:rPr dirty="0" sz="600" spc="30">
                <a:latin typeface="Times New Roman"/>
                <a:cs typeface="Times New Roman"/>
              </a:rPr>
              <a:t>s</a:t>
            </a:r>
            <a:r>
              <a:rPr dirty="0" sz="600" spc="25">
                <a:latin typeface="Times New Roman"/>
                <a:cs typeface="Times New Roman"/>
              </a:rPr>
              <a:t>i</a:t>
            </a:r>
            <a:r>
              <a:rPr dirty="0" sz="600" spc="80">
                <a:latin typeface="Times New Roman"/>
                <a:cs typeface="Times New Roman"/>
              </a:rPr>
              <a:t>n</a:t>
            </a:r>
            <a:r>
              <a:rPr dirty="0" sz="650" spc="20">
                <a:latin typeface="Symbol"/>
                <a:cs typeface="Symbol"/>
              </a:rPr>
              <a:t></a:t>
            </a:r>
            <a:endParaRPr sz="65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72081" y="1811627"/>
            <a:ext cx="638175" cy="1257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00" spc="40">
                <a:latin typeface="Symbol"/>
                <a:cs typeface="Symbol"/>
              </a:rPr>
              <a:t></a:t>
            </a:r>
            <a:r>
              <a:rPr dirty="0" sz="600" spc="40">
                <a:latin typeface="Times New Roman"/>
                <a:cs typeface="Times New Roman"/>
              </a:rPr>
              <a:t>0.3398 </a:t>
            </a:r>
            <a:r>
              <a:rPr dirty="0" sz="600" spc="175">
                <a:latin typeface="Times New Roman"/>
                <a:cs typeface="Times New Roman"/>
              </a:rPr>
              <a:t> </a:t>
            </a:r>
            <a:r>
              <a:rPr dirty="0" sz="600" spc="45">
                <a:latin typeface="Times New Roman"/>
                <a:cs typeface="Times New Roman"/>
              </a:rPr>
              <a:t>3</a:t>
            </a:r>
            <a:r>
              <a:rPr dirty="0" sz="600" spc="45">
                <a:latin typeface="Symbol"/>
                <a:cs typeface="Symbol"/>
              </a:rPr>
              <a:t></a:t>
            </a:r>
            <a:r>
              <a:rPr dirty="0" sz="600" spc="45">
                <a:latin typeface="Times New Roman"/>
                <a:cs typeface="Times New Roman"/>
              </a:rPr>
              <a:t>sin</a:t>
            </a:r>
            <a:r>
              <a:rPr dirty="0" sz="650" spc="45">
                <a:latin typeface="Symbol"/>
                <a:cs typeface="Symbol"/>
              </a:rPr>
              <a:t></a:t>
            </a:r>
            <a:endParaRPr sz="6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04440" y="1615683"/>
            <a:ext cx="699770" cy="393065"/>
          </a:xfrm>
          <a:prstGeom prst="rect">
            <a:avLst/>
          </a:prstGeom>
        </p:spPr>
        <p:txBody>
          <a:bodyPr wrap="square" lIns="0" tIns="850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70"/>
              </a:spcBef>
              <a:tabLst>
                <a:tab pos="399415" algn="l"/>
              </a:tabLst>
            </a:pPr>
            <a:r>
              <a:rPr dirty="0" sz="1050" spc="85" i="1">
                <a:latin typeface="Times New Roman"/>
                <a:cs typeface="Times New Roman"/>
              </a:rPr>
              <a:t>A</a:t>
            </a:r>
            <a:r>
              <a:rPr dirty="0" sz="1050" spc="-25" i="1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Symbol"/>
                <a:cs typeface="Symbol"/>
              </a:rPr>
              <a:t></a:t>
            </a:r>
            <a:r>
              <a:rPr dirty="0" sz="1050" spc="75">
                <a:latin typeface="Times New Roman"/>
                <a:cs typeface="Times New Roman"/>
              </a:rPr>
              <a:t>	</a:t>
            </a:r>
            <a:r>
              <a:rPr dirty="0" sz="1050" spc="80" i="1">
                <a:latin typeface="Times New Roman"/>
                <a:cs typeface="Times New Roman"/>
              </a:rPr>
              <a:t>dA</a:t>
            </a:r>
            <a:r>
              <a:rPr dirty="0" sz="1050" spc="-55" i="1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Symbol"/>
                <a:cs typeface="Symbol"/>
              </a:rPr>
              <a:t></a:t>
            </a:r>
            <a:endParaRPr sz="1050">
              <a:latin typeface="Symbol"/>
              <a:cs typeface="Symbol"/>
            </a:endParaRPr>
          </a:p>
          <a:p>
            <a:pPr algn="ctr" marR="58419">
              <a:lnSpc>
                <a:spcPct val="100000"/>
              </a:lnSpc>
              <a:spcBef>
                <a:spcPts val="340"/>
              </a:spcBef>
            </a:pPr>
            <a:r>
              <a:rPr dirty="0" sz="600" spc="65" i="1"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28654" y="1676871"/>
            <a:ext cx="431800" cy="19939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050" spc="55" i="1">
                <a:latin typeface="Times New Roman"/>
                <a:cs typeface="Times New Roman"/>
              </a:rPr>
              <a:t>r</a:t>
            </a:r>
            <a:r>
              <a:rPr dirty="0" sz="1050" spc="-40" i="1">
                <a:latin typeface="Times New Roman"/>
                <a:cs typeface="Times New Roman"/>
              </a:rPr>
              <a:t> </a:t>
            </a:r>
            <a:r>
              <a:rPr dirty="0" sz="1050" spc="60" i="1">
                <a:latin typeface="Times New Roman"/>
                <a:cs typeface="Times New Roman"/>
              </a:rPr>
              <a:t>dr</a:t>
            </a:r>
            <a:r>
              <a:rPr dirty="0" sz="1050" spc="-40" i="1">
                <a:latin typeface="Times New Roman"/>
                <a:cs typeface="Times New Roman"/>
              </a:rPr>
              <a:t> </a:t>
            </a:r>
            <a:r>
              <a:rPr dirty="0" sz="1050" spc="70" i="1">
                <a:latin typeface="Times New Roman"/>
                <a:cs typeface="Times New Roman"/>
              </a:rPr>
              <a:t>d</a:t>
            </a:r>
            <a:r>
              <a:rPr dirty="0" sz="1100" spc="45">
                <a:latin typeface="Symbol"/>
                <a:cs typeface="Symbol"/>
              </a:rPr>
              <a:t></a:t>
            </a:r>
            <a:endParaRPr sz="11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48472" y="1666941"/>
            <a:ext cx="923290" cy="269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80059" algn="l"/>
                <a:tab pos="847725" algn="l"/>
              </a:tabLst>
            </a:pPr>
            <a:r>
              <a:rPr dirty="0" sz="1600" spc="5">
                <a:latin typeface="Symbol"/>
                <a:cs typeface="Symbol"/>
              </a:rPr>
              <a:t></a:t>
            </a:r>
            <a:r>
              <a:rPr dirty="0" sz="1600" spc="50">
                <a:latin typeface="Symbol"/>
                <a:cs typeface="Symbol"/>
              </a:rPr>
              <a:t>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50">
                <a:latin typeface="Symbol"/>
                <a:cs typeface="Symbol"/>
              </a:rPr>
              <a:t>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50">
                <a:latin typeface="Symbol"/>
                <a:cs typeface="Symbol"/>
              </a:rPr>
              <a:t>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547" y="2149106"/>
            <a:ext cx="5925185" cy="1183005"/>
          </a:xfrm>
          <a:prstGeom prst="rect">
            <a:avLst/>
          </a:prstGeom>
        </p:spPr>
        <p:txBody>
          <a:bodyPr wrap="square" lIns="0" tIns="20320" rIns="0" bIns="0" rtlCol="0" vert="horz">
            <a:spAutoFit/>
          </a:bodyPr>
          <a:lstStyle/>
          <a:p>
            <a:pPr marL="12700" marR="5080">
              <a:lnSpc>
                <a:spcPct val="114500"/>
              </a:lnSpc>
              <a:spcBef>
                <a:spcPts val="160"/>
              </a:spcBef>
            </a:pPr>
            <a:r>
              <a:rPr dirty="0" baseline="2525" sz="1650">
                <a:latin typeface="Calibri"/>
                <a:cs typeface="Calibri"/>
              </a:rPr>
              <a:t>When </a:t>
            </a:r>
            <a:r>
              <a:rPr dirty="0" baseline="2525" sz="1650" spc="-7">
                <a:latin typeface="Calibri"/>
                <a:cs typeface="Calibri"/>
              </a:rPr>
              <a:t>converting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integral </a:t>
            </a:r>
            <a:r>
              <a:rPr dirty="0" baseline="2525" sz="1650">
                <a:latin typeface="Calibri"/>
                <a:cs typeface="Calibri"/>
              </a:rPr>
              <a:t>don’t </a:t>
            </a:r>
            <a:r>
              <a:rPr dirty="0" baseline="2525" sz="1650" spc="-7">
                <a:latin typeface="Calibri"/>
                <a:cs typeface="Calibri"/>
              </a:rPr>
              <a:t>forget that </a:t>
            </a:r>
            <a:r>
              <a:rPr dirty="0" sz="1050" spc="95" i="1">
                <a:latin typeface="Times New Roman"/>
                <a:cs typeface="Times New Roman"/>
              </a:rPr>
              <a:t>dA </a:t>
            </a:r>
            <a:r>
              <a:rPr dirty="0" sz="1050" spc="95">
                <a:latin typeface="Symbol"/>
                <a:cs typeface="Symbol"/>
              </a:rPr>
              <a:t></a:t>
            </a:r>
            <a:r>
              <a:rPr dirty="0" sz="1050" spc="95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r </a:t>
            </a:r>
            <a:r>
              <a:rPr dirty="0" sz="1050" spc="75" i="1">
                <a:latin typeface="Times New Roman"/>
                <a:cs typeface="Times New Roman"/>
              </a:rPr>
              <a:t>dr </a:t>
            </a:r>
            <a:r>
              <a:rPr dirty="0" sz="1050" spc="65" i="1">
                <a:latin typeface="Times New Roman"/>
                <a:cs typeface="Times New Roman"/>
              </a:rPr>
              <a:t>d</a:t>
            </a:r>
            <a:r>
              <a:rPr dirty="0" sz="1150" spc="65">
                <a:latin typeface="Symbol"/>
                <a:cs typeface="Symbol"/>
              </a:rPr>
              <a:t></a:t>
            </a:r>
            <a:r>
              <a:rPr dirty="0" sz="1150" spc="7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so </a:t>
            </a:r>
            <a:r>
              <a:rPr dirty="0" baseline="2525" sz="1650" spc="-7">
                <a:latin typeface="Calibri"/>
                <a:cs typeface="Calibri"/>
              </a:rPr>
              <a:t>we’ll pickup an extra </a:t>
            </a:r>
            <a:r>
              <a:rPr dirty="0" baseline="2525" sz="1650" i="1">
                <a:latin typeface="Calibri"/>
                <a:cs typeface="Calibri"/>
              </a:rPr>
              <a:t>r </a:t>
            </a:r>
            <a:r>
              <a:rPr dirty="0" baseline="2525" sz="1650" spc="-7">
                <a:latin typeface="Calibri"/>
                <a:cs typeface="Calibri"/>
              </a:rPr>
              <a:t>in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integrand.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Forgetting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extra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one of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common mistakes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problems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even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truer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spc="-5">
                <a:latin typeface="Calibri"/>
                <a:cs typeface="Calibri"/>
              </a:rPr>
              <a:t>area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</a:t>
            </a:r>
            <a:r>
              <a:rPr dirty="0" sz="1100">
                <a:latin typeface="Calibri"/>
                <a:cs typeface="Calibri"/>
              </a:rPr>
              <a:t> such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one.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Times New Roman"/>
                <a:cs typeface="Times New Roman"/>
              </a:rPr>
              <a:t>Here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438562" y="3910914"/>
            <a:ext cx="0" cy="214629"/>
          </a:xfrm>
          <a:custGeom>
            <a:avLst/>
            <a:gdLst/>
            <a:ahLst/>
            <a:cxnLst/>
            <a:rect l="l" t="t" r="r" b="b"/>
            <a:pathLst>
              <a:path w="0" h="214629">
                <a:moveTo>
                  <a:pt x="0" y="0"/>
                </a:moveTo>
                <a:lnTo>
                  <a:pt x="0" y="214104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343978" y="4194068"/>
            <a:ext cx="1527810" cy="2609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71195" algn="l"/>
                <a:tab pos="912494" algn="l"/>
                <a:tab pos="146494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03060" y="3501819"/>
            <a:ext cx="698500" cy="1352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81000" algn="l"/>
              </a:tabLst>
            </a:pPr>
            <a:r>
              <a:rPr dirty="0" sz="650" spc="15">
                <a:latin typeface="Times New Roman"/>
                <a:cs typeface="Times New Roman"/>
              </a:rPr>
              <a:t>3</a:t>
            </a:r>
            <a:r>
              <a:rPr dirty="0" sz="650">
                <a:latin typeface="Times New Roman"/>
                <a:cs typeface="Times New Roman"/>
              </a:rPr>
              <a:t>.</a:t>
            </a:r>
            <a:r>
              <a:rPr dirty="0" sz="650" spc="15">
                <a:latin typeface="Times New Roman"/>
                <a:cs typeface="Times New Roman"/>
              </a:rPr>
              <a:t>4814</a:t>
            </a:r>
            <a:r>
              <a:rPr dirty="0" sz="650">
                <a:latin typeface="Times New Roman"/>
                <a:cs typeface="Times New Roman"/>
              </a:rPr>
              <a:t>	</a:t>
            </a:r>
            <a:r>
              <a:rPr dirty="0" sz="650" spc="45">
                <a:latin typeface="Times New Roman"/>
                <a:cs typeface="Times New Roman"/>
              </a:rPr>
              <a:t>4</a:t>
            </a:r>
            <a:r>
              <a:rPr dirty="0" sz="650" spc="70">
                <a:latin typeface="Symbol"/>
                <a:cs typeface="Symbol"/>
              </a:rPr>
              <a:t></a:t>
            </a:r>
            <a:r>
              <a:rPr dirty="0" sz="650" spc="60">
                <a:latin typeface="Times New Roman"/>
                <a:cs typeface="Times New Roman"/>
              </a:rPr>
              <a:t>2</a:t>
            </a:r>
            <a:r>
              <a:rPr dirty="0" sz="650" spc="5">
                <a:latin typeface="Times New Roman"/>
                <a:cs typeface="Times New Roman"/>
              </a:rPr>
              <a:t>s</a:t>
            </a:r>
            <a:r>
              <a:rPr dirty="0" sz="650" spc="10">
                <a:latin typeface="Times New Roman"/>
                <a:cs typeface="Times New Roman"/>
              </a:rPr>
              <a:t>i</a:t>
            </a:r>
            <a:r>
              <a:rPr dirty="0" sz="650" spc="50">
                <a:latin typeface="Times New Roman"/>
                <a:cs typeface="Times New Roman"/>
              </a:rPr>
              <a:t>n</a:t>
            </a:r>
            <a:r>
              <a:rPr dirty="0" sz="700" spc="-10">
                <a:latin typeface="Symbol"/>
                <a:cs typeface="Symbol"/>
              </a:rPr>
              <a:t></a:t>
            </a:r>
            <a:endParaRPr sz="7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883382" y="3696458"/>
            <a:ext cx="636270" cy="1352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15">
                <a:latin typeface="Times New Roman"/>
                <a:cs typeface="Times New Roman"/>
              </a:rPr>
              <a:t>0.3398 </a:t>
            </a:r>
            <a:r>
              <a:rPr dirty="0" sz="650" spc="185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3</a:t>
            </a:r>
            <a:r>
              <a:rPr dirty="0" sz="650" spc="20">
                <a:latin typeface="Symbol"/>
                <a:cs typeface="Symbol"/>
              </a:rPr>
              <a:t></a:t>
            </a:r>
            <a:r>
              <a:rPr dirty="0" sz="650" spc="20">
                <a:latin typeface="Times New Roman"/>
                <a:cs typeface="Times New Roman"/>
              </a:rPr>
              <a:t>sin</a:t>
            </a:r>
            <a:r>
              <a:rPr dirty="0" sz="700" spc="20">
                <a:latin typeface="Symbol"/>
                <a:cs typeface="Symbol"/>
              </a:rPr>
              <a:t></a:t>
            </a:r>
            <a:endParaRPr sz="7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07784" y="3842936"/>
            <a:ext cx="266065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>
                <a:latin typeface="Times New Roman"/>
                <a:cs typeface="Times New Roman"/>
              </a:rPr>
              <a:t>3</a:t>
            </a:r>
            <a:r>
              <a:rPr dirty="0" sz="650">
                <a:latin typeface="Times New Roman"/>
                <a:cs typeface="Times New Roman"/>
              </a:rPr>
              <a:t>.</a:t>
            </a:r>
            <a:r>
              <a:rPr dirty="0" sz="650" spc="15">
                <a:latin typeface="Times New Roman"/>
                <a:cs typeface="Times New Roman"/>
              </a:rPr>
              <a:t>4814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39643" y="3843218"/>
            <a:ext cx="332105" cy="31940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5240">
              <a:lnSpc>
                <a:spcPct val="100000"/>
              </a:lnSpc>
              <a:spcBef>
                <a:spcPts val="114"/>
              </a:spcBef>
            </a:pPr>
            <a:r>
              <a:rPr dirty="0" sz="650" spc="45">
                <a:latin typeface="Times New Roman"/>
                <a:cs typeface="Times New Roman"/>
              </a:rPr>
              <a:t>4</a:t>
            </a:r>
            <a:r>
              <a:rPr dirty="0" sz="650" spc="70">
                <a:latin typeface="Symbol"/>
                <a:cs typeface="Symbol"/>
              </a:rPr>
              <a:t></a:t>
            </a:r>
            <a:r>
              <a:rPr dirty="0" sz="650" spc="60">
                <a:latin typeface="Times New Roman"/>
                <a:cs typeface="Times New Roman"/>
              </a:rPr>
              <a:t>2</a:t>
            </a:r>
            <a:r>
              <a:rPr dirty="0" sz="650" spc="5">
                <a:latin typeface="Times New Roman"/>
                <a:cs typeface="Times New Roman"/>
              </a:rPr>
              <a:t>s</a:t>
            </a:r>
            <a:r>
              <a:rPr dirty="0" sz="650" spc="10">
                <a:latin typeface="Times New Roman"/>
                <a:cs typeface="Times New Roman"/>
              </a:rPr>
              <a:t>i</a:t>
            </a:r>
            <a:r>
              <a:rPr dirty="0" sz="650" spc="50">
                <a:latin typeface="Times New Roman"/>
                <a:cs typeface="Times New Roman"/>
              </a:rPr>
              <a:t>n</a:t>
            </a:r>
            <a:r>
              <a:rPr dirty="0" sz="700" spc="-10">
                <a:latin typeface="Symbol"/>
                <a:cs typeface="Symbol"/>
              </a:rPr>
              <a:t></a:t>
            </a:r>
            <a:endParaRPr sz="7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61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r>
              <a:rPr dirty="0" sz="650" spc="20">
                <a:latin typeface="Symbol"/>
                <a:cs typeface="Symbol"/>
              </a:rPr>
              <a:t></a:t>
            </a:r>
            <a:r>
              <a:rPr dirty="0" sz="650" spc="20">
                <a:latin typeface="Times New Roman"/>
                <a:cs typeface="Times New Roman"/>
              </a:rPr>
              <a:t>sin</a:t>
            </a:r>
            <a:r>
              <a:rPr dirty="0" sz="700" spc="20">
                <a:latin typeface="Symbol"/>
                <a:cs typeface="Symbol"/>
              </a:rPr>
              <a:t></a:t>
            </a:r>
            <a:endParaRPr sz="7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353821" y="3889260"/>
            <a:ext cx="69215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03042" y="3904831"/>
            <a:ext cx="71120" cy="2235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ts val="760"/>
              </a:lnSpc>
              <a:spcBef>
                <a:spcPts val="130"/>
              </a:spcBef>
            </a:pPr>
            <a:r>
              <a:rPr dirty="0" u="sng" sz="650" spc="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  <a:p>
            <a:pPr marL="13970">
              <a:lnSpc>
                <a:spcPts val="760"/>
              </a:lnSpc>
            </a:pPr>
            <a:r>
              <a:rPr dirty="0" sz="650" spc="15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888107" y="4037574"/>
            <a:ext cx="31369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15">
                <a:latin typeface="Times New Roman"/>
                <a:cs typeface="Times New Roman"/>
              </a:rPr>
              <a:t>0</a:t>
            </a:r>
            <a:r>
              <a:rPr dirty="0" sz="650">
                <a:latin typeface="Times New Roman"/>
                <a:cs typeface="Times New Roman"/>
              </a:rPr>
              <a:t>.</a:t>
            </a:r>
            <a:r>
              <a:rPr dirty="0" sz="650" spc="15">
                <a:latin typeface="Times New Roman"/>
                <a:cs typeface="Times New Roman"/>
              </a:rPr>
              <a:t>3398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07785" y="4179274"/>
            <a:ext cx="266065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>
                <a:latin typeface="Times New Roman"/>
                <a:cs typeface="Times New Roman"/>
              </a:rPr>
              <a:t>3</a:t>
            </a:r>
            <a:r>
              <a:rPr dirty="0" sz="650">
                <a:latin typeface="Times New Roman"/>
                <a:cs typeface="Times New Roman"/>
              </a:rPr>
              <a:t>.</a:t>
            </a:r>
            <a:r>
              <a:rPr dirty="0" sz="650" spc="15">
                <a:latin typeface="Times New Roman"/>
                <a:cs typeface="Times New Roman"/>
              </a:rPr>
              <a:t>4814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056142" y="4203020"/>
            <a:ext cx="86360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806450" algn="l"/>
              </a:tabLst>
            </a:pPr>
            <a:r>
              <a:rPr dirty="0" sz="650" spc="15">
                <a:latin typeface="Times New Roman"/>
                <a:cs typeface="Times New Roman"/>
              </a:rPr>
              <a:t>2</a:t>
            </a:r>
            <a:r>
              <a:rPr dirty="0" sz="650" spc="15">
                <a:latin typeface="Times New Roman"/>
                <a:cs typeface="Times New Roman"/>
              </a:rPr>
              <a:t>	</a:t>
            </a:r>
            <a:r>
              <a:rPr dirty="0" sz="650" spc="15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203045" y="4241169"/>
            <a:ext cx="69215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u="sng" sz="650" spc="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204620" y="4334986"/>
            <a:ext cx="69215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579855" y="3556814"/>
            <a:ext cx="236220" cy="877569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20" i="1">
                <a:latin typeface="Times New Roman"/>
                <a:cs typeface="Times New Roman"/>
              </a:rPr>
              <a:t>A</a:t>
            </a:r>
            <a:r>
              <a:rPr dirty="0" sz="1150" spc="-1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00">
              <a:latin typeface="Symbol"/>
              <a:cs typeface="Symbol"/>
            </a:endParaRPr>
          </a:p>
          <a:p>
            <a:pPr marL="135255">
              <a:lnSpc>
                <a:spcPct val="100000"/>
              </a:lnSpc>
            </a:pPr>
            <a:r>
              <a:rPr dirty="0" sz="1150" spc="20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00">
              <a:latin typeface="Symbol"/>
              <a:cs typeface="Symbol"/>
            </a:endParaRPr>
          </a:p>
          <a:p>
            <a:pPr marL="135255">
              <a:lnSpc>
                <a:spcPct val="100000"/>
              </a:lnSpc>
            </a:pPr>
            <a:r>
              <a:rPr dirty="0" sz="1150" spc="20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637605" y="3548549"/>
            <a:ext cx="430530" cy="2152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d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</a:t>
            </a:r>
            <a:r>
              <a:rPr dirty="0" sz="1250" spc="-3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281781" y="3893152"/>
            <a:ext cx="84455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15" i="1">
                <a:latin typeface="Times New Roman"/>
                <a:cs typeface="Times New Roman"/>
              </a:rPr>
              <a:t>r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793927" y="3884887"/>
            <a:ext cx="180340" cy="2152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150" spc="20" i="1">
                <a:latin typeface="Times New Roman"/>
                <a:cs typeface="Times New Roman"/>
              </a:rPr>
              <a:t>d</a:t>
            </a:r>
            <a:r>
              <a:rPr dirty="0" sz="1250" spc="-3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284148" y="4200292"/>
            <a:ext cx="83820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15">
                <a:latin typeface="Symbol"/>
                <a:cs typeface="Symbol"/>
              </a:rPr>
              <a:t>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916384" y="4200292"/>
            <a:ext cx="83820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15">
                <a:latin typeface="Symbol"/>
                <a:cs typeface="Symbol"/>
              </a:rPr>
              <a:t>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406576" y="4221224"/>
            <a:ext cx="1772285" cy="2152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46125" algn="l"/>
                <a:tab pos="1604645" algn="l"/>
              </a:tabLst>
            </a:pPr>
            <a:r>
              <a:rPr dirty="0" sz="1150" spc="20">
                <a:latin typeface="Times New Roman"/>
                <a:cs typeface="Times New Roman"/>
              </a:rPr>
              <a:t>4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si</a:t>
            </a:r>
            <a:r>
              <a:rPr dirty="0" sz="1150" spc="110">
                <a:latin typeface="Times New Roman"/>
                <a:cs typeface="Times New Roman"/>
              </a:rPr>
              <a:t>n</a:t>
            </a:r>
            <a:r>
              <a:rPr dirty="0" sz="1250" spc="-35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3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si</a:t>
            </a:r>
            <a:r>
              <a:rPr dirty="0" sz="1150" spc="110">
                <a:latin typeface="Times New Roman"/>
                <a:cs typeface="Times New Roman"/>
              </a:rPr>
              <a:t>n</a:t>
            </a:r>
            <a:r>
              <a:rPr dirty="0" sz="1250" spc="-35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d</a:t>
            </a:r>
            <a:r>
              <a:rPr dirty="0" sz="1250" spc="-3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888108" y="4310848"/>
            <a:ext cx="2112010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040889" algn="l"/>
              </a:tabLst>
            </a:pP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15">
                <a:latin typeface="Times New Roman"/>
                <a:cs typeface="Times New Roman"/>
              </a:rPr>
              <a:t>0</a:t>
            </a:r>
            <a:r>
              <a:rPr dirty="0" sz="650">
                <a:latin typeface="Times New Roman"/>
                <a:cs typeface="Times New Roman"/>
              </a:rPr>
              <a:t>.</a:t>
            </a:r>
            <a:r>
              <a:rPr dirty="0" sz="650" spc="15">
                <a:latin typeface="Times New Roman"/>
                <a:cs typeface="Times New Roman"/>
              </a:rPr>
              <a:t>3398</a:t>
            </a:r>
            <a:r>
              <a:rPr dirty="0" sz="650">
                <a:latin typeface="Times New Roman"/>
                <a:cs typeface="Times New Roman"/>
              </a:rPr>
              <a:t>    </a:t>
            </a:r>
            <a:r>
              <a:rPr dirty="0" sz="650" spc="4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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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827878" y="3535793"/>
            <a:ext cx="454025" cy="2946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78460" algn="l"/>
              </a:tabLst>
            </a:pPr>
            <a:r>
              <a:rPr dirty="0" sz="1750" spc="5">
                <a:latin typeface="Symbol"/>
                <a:cs typeface="Symbol"/>
              </a:rPr>
              <a:t></a:t>
            </a:r>
            <a:r>
              <a:rPr dirty="0" sz="1750" spc="5">
                <a:latin typeface="Times New Roman"/>
                <a:cs typeface="Times New Roman"/>
              </a:rPr>
              <a:t>	</a:t>
            </a:r>
            <a:r>
              <a:rPr dirty="0" sz="1750" spc="5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827878" y="3872131"/>
            <a:ext cx="87630" cy="2946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50" spc="5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827878" y="4208469"/>
            <a:ext cx="87630" cy="2946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50" spc="5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687" y="4678635"/>
            <a:ext cx="5601970" cy="9594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-635">
              <a:lnSpc>
                <a:spcPct val="1091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-5">
                <a:latin typeface="Calibri"/>
                <a:cs typeface="Calibri"/>
              </a:rPr>
              <a:t> kinds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back</a:t>
            </a:r>
            <a:r>
              <a:rPr dirty="0" sz="1100" spc="3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Calculus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material that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should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material.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dirty="0" sz="1100" spc="-5">
                <a:latin typeface="Calibri"/>
                <a:cs typeface="Calibri"/>
              </a:rPr>
              <a:t>Finally, 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250" spc="-180">
                <a:latin typeface="Symbol"/>
                <a:cs typeface="Symbol"/>
              </a:rPr>
              <a:t></a:t>
            </a:r>
            <a:r>
              <a:rPr dirty="0" sz="1250" spc="-10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896134" y="5844913"/>
            <a:ext cx="1537335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675005" algn="l"/>
                <a:tab pos="918210" algn="l"/>
                <a:tab pos="1473835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252771" y="6172099"/>
            <a:ext cx="75565" cy="3206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900" spc="-240">
                <a:latin typeface="Symbol"/>
                <a:cs typeface="Symbol"/>
              </a:rPr>
              <a:t>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390761" y="6172099"/>
            <a:ext cx="75565" cy="3206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722794" y="6886145"/>
            <a:ext cx="75565" cy="3016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800" spc="-210">
                <a:latin typeface="Symbol"/>
                <a:cs typeface="Symbol"/>
              </a:rPr>
              <a:t>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417154" y="6886145"/>
            <a:ext cx="133985" cy="3016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1736" sz="2400" spc="-120">
                <a:latin typeface="Symbol"/>
                <a:cs typeface="Symbol"/>
              </a:rPr>
              <a:t></a:t>
            </a:r>
            <a:r>
              <a:rPr dirty="0" sz="1800" spc="-210">
                <a:latin typeface="Symbol"/>
                <a:cs typeface="Symbol"/>
              </a:rPr>
              <a:t>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973128" y="7257984"/>
            <a:ext cx="310515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47015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457263" y="5829486"/>
            <a:ext cx="26733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4814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612709" y="5854269"/>
            <a:ext cx="86868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81153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754390" y="5894011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755973" y="5991879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548010" y="6190319"/>
            <a:ext cx="26733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4814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958904" y="6238622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217321" y="6238622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382871" y="6352711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548010" y="6541058"/>
            <a:ext cx="26733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4814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906583" y="6589361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382783" y="6703450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528215" y="6744024"/>
            <a:ext cx="31496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3398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225561" y="6539819"/>
            <a:ext cx="250825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-18518" sz="1800" spc="-7">
                <a:latin typeface="Symbol"/>
                <a:cs typeface="Symbol"/>
              </a:rPr>
              <a:t></a:t>
            </a:r>
            <a:r>
              <a:rPr dirty="0" baseline="-18518" sz="1800" spc="15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547922" y="6891797"/>
            <a:ext cx="26733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4814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639213" y="6955149"/>
            <a:ext cx="8064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382783" y="7054279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649905" y="7054279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182267" y="6907254"/>
            <a:ext cx="464184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74650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sz="1600" spc="-195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</a:t>
            </a:r>
            <a:r>
              <a:rPr dirty="0" baseline="4273" sz="195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547922" y="7242626"/>
            <a:ext cx="26733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4814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668527" y="7305978"/>
            <a:ext cx="8064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382783" y="7405108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837048" y="7305978"/>
            <a:ext cx="911860" cy="2330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810"/>
              </a:lnSpc>
              <a:spcBef>
                <a:spcPts val="11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17</a:t>
            </a:r>
            <a:endParaRPr sz="700">
              <a:latin typeface="Times New Roman"/>
              <a:cs typeface="Times New Roman"/>
            </a:endParaRPr>
          </a:p>
          <a:p>
            <a:pPr marL="40005">
              <a:lnSpc>
                <a:spcPts val="810"/>
              </a:lnSpc>
              <a:tabLst>
                <a:tab pos="85471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381200" y="7657168"/>
            <a:ext cx="71120" cy="23177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805"/>
              </a:lnSpc>
              <a:spcBef>
                <a:spcPts val="11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5"/>
              </a:lnSpc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831206" y="6585408"/>
            <a:ext cx="1440815" cy="222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7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85">
                <a:latin typeface="Times New Roman"/>
                <a:cs typeface="Times New Roman"/>
              </a:rPr>
              <a:t>n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3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-1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</a:t>
            </a:r>
            <a:r>
              <a:rPr dirty="0" sz="1300" spc="-5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127432" y="5881849"/>
            <a:ext cx="237490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00" spc="-5" i="1">
                <a:latin typeface="Times New Roman"/>
                <a:cs typeface="Times New Roman"/>
              </a:rPr>
              <a:t>A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00206" y="7286872"/>
            <a:ext cx="358140" cy="222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355">
                <a:latin typeface="Times New Roman"/>
                <a:cs typeface="Times New Roman"/>
              </a:rPr>
              <a:t> </a:t>
            </a:r>
            <a:r>
              <a:rPr dirty="0" sz="1200" spc="-30" i="1">
                <a:latin typeface="Times New Roman"/>
                <a:cs typeface="Times New Roman"/>
              </a:rPr>
              <a:t>d</a:t>
            </a:r>
            <a:r>
              <a:rPr dirty="0" sz="1300" spc="-30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528215" y="7445661"/>
            <a:ext cx="31496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3398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225561" y="7241477"/>
            <a:ext cx="250825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-18518" sz="1800" spc="-7">
                <a:latin typeface="Symbol"/>
                <a:cs typeface="Symbol"/>
              </a:rPr>
              <a:t></a:t>
            </a:r>
            <a:r>
              <a:rPr dirty="0" baseline="-18518" sz="1800" spc="15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965124" y="7286823"/>
            <a:ext cx="1172845" cy="222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3825" indent="-111760">
              <a:lnSpc>
                <a:spcPct val="100000"/>
              </a:lnSpc>
              <a:spcBef>
                <a:spcPts val="90"/>
              </a:spcBef>
              <a:buFont typeface="Symbol"/>
              <a:buChar char=""/>
              <a:tabLst>
                <a:tab pos="124460" algn="l"/>
              </a:tabLst>
            </a:pPr>
            <a:r>
              <a:rPr dirty="0" sz="1200" spc="-5">
                <a:latin typeface="Times New Roman"/>
                <a:cs typeface="Times New Roman"/>
              </a:rPr>
              <a:t>22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85">
                <a:latin typeface="Times New Roman"/>
                <a:cs typeface="Times New Roman"/>
              </a:rPr>
              <a:t>n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637413" y="5873810"/>
            <a:ext cx="104775" cy="222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300" spc="-5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535683" y="6234675"/>
            <a:ext cx="104775" cy="222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300" spc="-5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528215" y="6393285"/>
            <a:ext cx="31496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3398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2225561" y="6189079"/>
            <a:ext cx="250825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-18518" sz="1800" spc="-7">
                <a:latin typeface="Symbol"/>
                <a:cs typeface="Symbol"/>
              </a:rPr>
              <a:t></a:t>
            </a:r>
            <a:r>
              <a:rPr dirty="0" baseline="-18518" sz="1800" spc="15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816909" y="6234676"/>
            <a:ext cx="2744470" cy="222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16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10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85">
                <a:latin typeface="Times New Roman"/>
                <a:cs typeface="Times New Roman"/>
              </a:rPr>
              <a:t>n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85">
                <a:latin typeface="Times New Roman"/>
                <a:cs typeface="Times New Roman"/>
              </a:rPr>
              <a:t>n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11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620304" y="6936140"/>
            <a:ext cx="104775" cy="222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300" spc="-55">
                <a:latin typeface="Symbol"/>
                <a:cs typeface="Symbol"/>
              </a:rPr>
              <a:t>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528215" y="7094763"/>
            <a:ext cx="31496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3398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225561" y="6890648"/>
            <a:ext cx="250825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-18518" sz="1800" spc="-7">
                <a:latin typeface="Symbol"/>
                <a:cs typeface="Symbol"/>
              </a:rPr>
              <a:t></a:t>
            </a:r>
            <a:r>
              <a:rPr dirty="0" baseline="-18518" sz="1800" spc="15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2831206" y="6936141"/>
            <a:ext cx="1515745" cy="222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949960" algn="l"/>
              </a:tabLst>
            </a:pPr>
            <a:r>
              <a:rPr dirty="0" sz="1200" spc="-5">
                <a:latin typeface="Times New Roman"/>
                <a:cs typeface="Times New Roman"/>
              </a:rPr>
              <a:t>7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85">
                <a:latin typeface="Times New Roman"/>
                <a:cs typeface="Times New Roman"/>
              </a:rPr>
              <a:t>n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85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2835944" y="5851402"/>
            <a:ext cx="83820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00" spc="-5">
                <a:latin typeface="Symbol"/>
                <a:cs typeface="Symbol"/>
              </a:rPr>
              <a:t>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4478216" y="5851402"/>
            <a:ext cx="83820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00" spc="-5">
                <a:latin typeface="Symbol"/>
                <a:cs typeface="Symbol"/>
              </a:rPr>
              <a:t>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2959124" y="5873812"/>
            <a:ext cx="1704339" cy="222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50570" algn="l"/>
                <a:tab pos="1614805" algn="l"/>
              </a:tabLst>
            </a:pP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85">
                <a:latin typeface="Times New Roman"/>
                <a:cs typeface="Times New Roman"/>
              </a:rPr>
              <a:t>n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85">
                <a:latin typeface="Times New Roman"/>
                <a:cs typeface="Times New Roman"/>
              </a:rPr>
              <a:t>n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2437467" y="5966689"/>
            <a:ext cx="482600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3398</a:t>
            </a:r>
            <a:r>
              <a:rPr dirty="0" sz="700">
                <a:latin typeface="Times New Roman"/>
                <a:cs typeface="Times New Roman"/>
              </a:rPr>
              <a:t>    </a:t>
            </a:r>
            <a:r>
              <a:rPr dirty="0" sz="7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478216" y="5965819"/>
            <a:ext cx="83820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00" spc="-5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2250961" y="7644814"/>
            <a:ext cx="109220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2376867" y="5859927"/>
            <a:ext cx="88265" cy="3060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850" spc="-15">
                <a:latin typeface="Symbol"/>
                <a:cs typeface="Symbol"/>
              </a:rPr>
              <a:t>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2467672" y="6220712"/>
            <a:ext cx="88265" cy="3060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850" spc="-15">
                <a:latin typeface="Symbol"/>
                <a:cs typeface="Symbol"/>
              </a:rPr>
              <a:t>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467672" y="6571444"/>
            <a:ext cx="88265" cy="3060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850" spc="-15">
                <a:latin typeface="Symbol"/>
                <a:cs typeface="Symbol"/>
              </a:rPr>
              <a:t>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2467672" y="6922175"/>
            <a:ext cx="88265" cy="3060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850" spc="-15">
                <a:latin typeface="Symbol"/>
                <a:cs typeface="Symbol"/>
              </a:rPr>
              <a:t>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2467672" y="7272907"/>
            <a:ext cx="88265" cy="3060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850" spc="-15">
                <a:latin typeface="Symbol"/>
                <a:cs typeface="Symbol"/>
              </a:rPr>
              <a:t>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2455693" y="7586791"/>
            <a:ext cx="1673225" cy="3016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321435" algn="l"/>
                <a:tab pos="1556385" algn="l"/>
              </a:tabLst>
            </a:pPr>
            <a:r>
              <a:rPr dirty="0" sz="1800" spc="-210">
                <a:latin typeface="Symbol"/>
                <a:cs typeface="Symbol"/>
              </a:rPr>
              <a:t></a:t>
            </a:r>
            <a:r>
              <a:rPr dirty="0" sz="1800" spc="-210">
                <a:latin typeface="Times New Roman"/>
                <a:cs typeface="Times New Roman"/>
              </a:rPr>
              <a:t>	</a:t>
            </a:r>
            <a:r>
              <a:rPr dirty="0" baseline="1736" sz="2400" spc="-209">
                <a:latin typeface="Symbol"/>
                <a:cs typeface="Symbol"/>
              </a:rPr>
              <a:t></a:t>
            </a:r>
            <a:r>
              <a:rPr dirty="0" baseline="1736" sz="2400" spc="-209">
                <a:latin typeface="Times New Roman"/>
                <a:cs typeface="Times New Roman"/>
              </a:rPr>
              <a:t>	</a:t>
            </a:r>
            <a:r>
              <a:rPr dirty="0" baseline="1736" sz="2400" spc="-172">
                <a:latin typeface="Symbol"/>
                <a:cs typeface="Symbol"/>
              </a:rPr>
              <a:t></a:t>
            </a:r>
            <a:r>
              <a:rPr dirty="0" sz="1800" spc="-210">
                <a:latin typeface="Symbol"/>
                <a:cs typeface="Symbol"/>
              </a:rPr>
              <a:t>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4127248" y="7658352"/>
            <a:ext cx="0" cy="232410"/>
          </a:xfrm>
          <a:custGeom>
            <a:avLst/>
            <a:gdLst/>
            <a:ahLst/>
            <a:cxnLst/>
            <a:rect l="l" t="t" r="r" b="b"/>
            <a:pathLst>
              <a:path w="0" h="232409">
                <a:moveTo>
                  <a:pt x="0" y="0"/>
                </a:moveTo>
                <a:lnTo>
                  <a:pt x="0" y="232197"/>
                </a:lnTo>
              </a:path>
            </a:pathLst>
          </a:custGeom>
          <a:ln w="7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 txBox="1"/>
          <p:nvPr/>
        </p:nvSpPr>
        <p:spPr>
          <a:xfrm>
            <a:off x="4137921" y="7593286"/>
            <a:ext cx="26733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4814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481583" y="7655828"/>
            <a:ext cx="8064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2526627" y="7655828"/>
            <a:ext cx="113664" cy="2330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810"/>
              </a:lnSpc>
              <a:spcBef>
                <a:spcPts val="11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17</a:t>
            </a:r>
            <a:endParaRPr sz="700">
              <a:latin typeface="Times New Roman"/>
              <a:cs typeface="Times New Roman"/>
            </a:endParaRPr>
          </a:p>
          <a:p>
            <a:pPr marL="40005">
              <a:lnSpc>
                <a:spcPts val="810"/>
              </a:lnSpc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3492313" y="7754868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4140696" y="7794631"/>
            <a:ext cx="31559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3398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2630770" y="7636802"/>
            <a:ext cx="1948180" cy="222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851660" algn="l"/>
              </a:tabLst>
            </a:pP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85">
                <a:latin typeface="Times New Roman"/>
                <a:cs typeface="Times New Roman"/>
              </a:rPr>
              <a:t>2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90">
                <a:latin typeface="Times New Roman"/>
                <a:cs typeface="Times New Roman"/>
              </a:rPr>
              <a:t>s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0">
                <a:latin typeface="Times New Roman"/>
                <a:cs typeface="Times New Roman"/>
              </a:rPr>
              <a:t> </a:t>
            </a:r>
            <a:r>
              <a:rPr dirty="0" sz="1200" spc="-100">
                <a:latin typeface="Times New Roman"/>
                <a:cs typeface="Times New Roman"/>
              </a:rPr>
              <a:t>2</a:t>
            </a:r>
            <a:r>
              <a:rPr dirty="0" sz="1300" spc="-55">
                <a:latin typeface="Symbol"/>
                <a:cs typeface="Symbol"/>
              </a:rPr>
              <a:t>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4607319" y="7663629"/>
            <a:ext cx="537210" cy="182880"/>
          </a:xfrm>
          <a:prstGeom prst="rect">
            <a:avLst/>
          </a:prstGeom>
          <a:ln w="7525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2225">
              <a:lnSpc>
                <a:spcPts val="1420"/>
              </a:lnSpc>
            </a:pPr>
            <a:r>
              <a:rPr dirty="0" sz="1200" spc="-5">
                <a:latin typeface="Times New Roman"/>
                <a:cs typeface="Times New Roman"/>
              </a:rPr>
              <a:t>36.5108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876300" y="8084952"/>
            <a:ext cx="5953125" cy="777875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38100" marR="30480">
              <a:lnSpc>
                <a:spcPct val="112799"/>
              </a:lnSpc>
              <a:spcBef>
                <a:spcPts val="60"/>
              </a:spcBef>
            </a:pP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fair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amount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needed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done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None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particularly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 just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tedious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mistake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aren’t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paying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attention.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“hardest”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was</a:t>
            </a:r>
            <a:r>
              <a:rPr dirty="0" sz="1100" spc="-5">
                <a:latin typeface="Calibri"/>
                <a:cs typeface="Calibri"/>
              </a:rPr>
              <a:t> using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half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reduce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87">
                <a:latin typeface="Calibri"/>
                <a:cs typeface="Calibri"/>
              </a:rPr>
              <a:t> </a:t>
            </a:r>
            <a:r>
              <a:rPr dirty="0" sz="1050" spc="35">
                <a:latin typeface="Times New Roman"/>
                <a:cs typeface="Times New Roman"/>
              </a:rPr>
              <a:t>sin</a:t>
            </a:r>
            <a:r>
              <a:rPr dirty="0" baseline="46296" sz="900" spc="52">
                <a:latin typeface="Times New Roman"/>
                <a:cs typeface="Times New Roman"/>
              </a:rPr>
              <a:t>2</a:t>
            </a:r>
            <a:r>
              <a:rPr dirty="0" baseline="46296" sz="900" spc="7">
                <a:latin typeface="Times New Roman"/>
                <a:cs typeface="Times New Roman"/>
              </a:rPr>
              <a:t> </a:t>
            </a:r>
            <a:r>
              <a:rPr dirty="0" sz="1100">
                <a:latin typeface="Symbol"/>
                <a:cs typeface="Symbol"/>
              </a:rPr>
              <a:t></a:t>
            </a:r>
            <a:r>
              <a:rPr dirty="0" sz="1100" spc="26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into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something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could</a:t>
            </a:r>
            <a:r>
              <a:rPr dirty="0" baseline="2525" sz="1650" spc="-7">
                <a:latin typeface="Calibri"/>
                <a:cs typeface="Calibri"/>
              </a:rPr>
              <a:t> integrate.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99" name="object 99"/>
          <p:cNvSpPr/>
          <p:nvPr/>
        </p:nvSpPr>
        <p:spPr>
          <a:xfrm>
            <a:off x="896111" y="9064752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262827"/>
            <a:ext cx="495109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5.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473396" y="1849194"/>
            <a:ext cx="267335" cy="125095"/>
            <a:chOff x="3473396" y="1849194"/>
            <a:chExt cx="267335" cy="125095"/>
          </a:xfrm>
        </p:grpSpPr>
        <p:sp>
          <p:nvSpPr>
            <p:cNvPr id="4" name="object 4"/>
            <p:cNvSpPr/>
            <p:nvPr/>
          </p:nvSpPr>
          <p:spPr>
            <a:xfrm>
              <a:off x="3474168" y="1927251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4" h="6985">
                  <a:moveTo>
                    <a:pt x="0" y="6714"/>
                  </a:moveTo>
                  <a:lnTo>
                    <a:pt x="772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481891" y="1927251"/>
              <a:ext cx="22225" cy="47625"/>
            </a:xfrm>
            <a:custGeom>
              <a:avLst/>
              <a:gdLst/>
              <a:ahLst/>
              <a:cxnLst/>
              <a:rect l="l" t="t" r="r" b="b"/>
              <a:pathLst>
                <a:path w="22225" h="47625">
                  <a:moveTo>
                    <a:pt x="0" y="0"/>
                  </a:moveTo>
                  <a:lnTo>
                    <a:pt x="21624" y="4700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503515" y="1851292"/>
              <a:ext cx="22860" cy="123189"/>
            </a:xfrm>
            <a:custGeom>
              <a:avLst/>
              <a:gdLst/>
              <a:ahLst/>
              <a:cxnLst/>
              <a:rect l="l" t="t" r="r" b="b"/>
              <a:pathLst>
                <a:path w="22860" h="123189">
                  <a:moveTo>
                    <a:pt x="0" y="122960"/>
                  </a:moveTo>
                  <a:lnTo>
                    <a:pt x="2239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525912" y="1851292"/>
              <a:ext cx="214629" cy="0"/>
            </a:xfrm>
            <a:custGeom>
              <a:avLst/>
              <a:gdLst/>
              <a:ahLst/>
              <a:cxnLst/>
              <a:rect l="l" t="t" r="r" b="b"/>
              <a:pathLst>
                <a:path w="214629" h="0">
                  <a:moveTo>
                    <a:pt x="0" y="0"/>
                  </a:moveTo>
                  <a:lnTo>
                    <a:pt x="21431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473396" y="1849194"/>
              <a:ext cx="267335" cy="125095"/>
            </a:xfrm>
            <a:custGeom>
              <a:avLst/>
              <a:gdLst/>
              <a:ahLst/>
              <a:cxnLst/>
              <a:rect l="l" t="t" r="r" b="b"/>
              <a:pathLst>
                <a:path w="267335" h="125094">
                  <a:moveTo>
                    <a:pt x="32050" y="125058"/>
                  </a:moveTo>
                  <a:lnTo>
                    <a:pt x="28188" y="125058"/>
                  </a:lnTo>
                  <a:lnTo>
                    <a:pt x="6564" y="81413"/>
                  </a:lnTo>
                  <a:lnTo>
                    <a:pt x="1544" y="86030"/>
                  </a:lnTo>
                  <a:lnTo>
                    <a:pt x="0" y="83931"/>
                  </a:lnTo>
                  <a:lnTo>
                    <a:pt x="10812" y="75118"/>
                  </a:lnTo>
                  <a:lnTo>
                    <a:pt x="30119" y="114566"/>
                  </a:lnTo>
                  <a:lnTo>
                    <a:pt x="51357" y="0"/>
                  </a:lnTo>
                  <a:lnTo>
                    <a:pt x="266828" y="0"/>
                  </a:lnTo>
                  <a:lnTo>
                    <a:pt x="266828" y="4196"/>
                  </a:lnTo>
                  <a:lnTo>
                    <a:pt x="54060" y="4196"/>
                  </a:lnTo>
                  <a:lnTo>
                    <a:pt x="32050" y="12505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3806388" y="1704299"/>
            <a:ext cx="773430" cy="2190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250" spc="25" b="1">
                <a:latin typeface="Times New Roman"/>
                <a:cs typeface="Times New Roman"/>
              </a:rPr>
              <a:t>e</a:t>
            </a:r>
            <a:r>
              <a:rPr dirty="0" baseline="38194" sz="1200" spc="-22" i="1">
                <a:latin typeface="Times New Roman"/>
                <a:cs typeface="Times New Roman"/>
              </a:rPr>
              <a:t>x</a:t>
            </a:r>
            <a:r>
              <a:rPr dirty="0" baseline="38194" sz="1200" spc="-104" i="1">
                <a:latin typeface="Times New Roman"/>
                <a:cs typeface="Times New Roman"/>
              </a:rPr>
              <a:t> </a:t>
            </a:r>
            <a:r>
              <a:rPr dirty="0" baseline="83333" sz="900" spc="-15">
                <a:latin typeface="Times New Roman"/>
                <a:cs typeface="Times New Roman"/>
              </a:rPr>
              <a:t>2</a:t>
            </a:r>
            <a:r>
              <a:rPr dirty="0" baseline="83333" sz="900" spc="-67">
                <a:latin typeface="Times New Roman"/>
                <a:cs typeface="Times New Roman"/>
              </a:rPr>
              <a:t> </a:t>
            </a:r>
            <a:r>
              <a:rPr dirty="0" baseline="43650" sz="1050" spc="-22">
                <a:latin typeface="Symbol"/>
                <a:cs typeface="Symbol"/>
              </a:rPr>
              <a:t>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baseline="38194" sz="1200" spc="-22" i="1">
                <a:latin typeface="Times New Roman"/>
                <a:cs typeface="Times New Roman"/>
              </a:rPr>
              <a:t>y</a:t>
            </a:r>
            <a:r>
              <a:rPr dirty="0" baseline="38194" sz="1200" spc="-82" i="1">
                <a:latin typeface="Times New Roman"/>
                <a:cs typeface="Times New Roman"/>
              </a:rPr>
              <a:t> </a:t>
            </a:r>
            <a:r>
              <a:rPr dirty="0" baseline="83333" sz="900" spc="-15">
                <a:latin typeface="Times New Roman"/>
                <a:cs typeface="Times New Roman"/>
              </a:rPr>
              <a:t>2</a:t>
            </a:r>
            <a:r>
              <a:rPr dirty="0" baseline="83333" sz="900">
                <a:latin typeface="Times New Roman"/>
                <a:cs typeface="Times New Roman"/>
              </a:rPr>
              <a:t> </a:t>
            </a:r>
            <a:r>
              <a:rPr dirty="0" baseline="83333" sz="900" spc="75">
                <a:latin typeface="Times New Roman"/>
                <a:cs typeface="Times New Roman"/>
              </a:rPr>
              <a:t> </a:t>
            </a:r>
            <a:r>
              <a:rPr dirty="0" sz="1250" spc="-40" i="1">
                <a:latin typeface="Times New Roman"/>
                <a:cs typeface="Times New Roman"/>
              </a:rPr>
              <a:t>dy</a:t>
            </a:r>
            <a:r>
              <a:rPr dirty="0" sz="1250" spc="-120" i="1">
                <a:latin typeface="Times New Roman"/>
                <a:cs typeface="Times New Roman"/>
              </a:rPr>
              <a:t> </a:t>
            </a:r>
            <a:r>
              <a:rPr dirty="0" sz="1250" spc="-40" i="1">
                <a:latin typeface="Times New Roman"/>
                <a:cs typeface="Times New Roman"/>
              </a:rPr>
              <a:t>dx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78073" y="1830612"/>
            <a:ext cx="62865" cy="123189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00" spc="-1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86929" y="1650165"/>
            <a:ext cx="207645" cy="13779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700" spc="-15">
                <a:latin typeface="Times New Roman"/>
                <a:cs typeface="Times New Roman"/>
              </a:rPr>
              <a:t>3</a:t>
            </a:r>
            <a:r>
              <a:rPr dirty="0" sz="700" spc="160">
                <a:latin typeface="Times New Roman"/>
                <a:cs typeface="Times New Roman"/>
              </a:rPr>
              <a:t> </a:t>
            </a:r>
            <a:r>
              <a:rPr dirty="0" sz="700" spc="160">
                <a:latin typeface="Times New Roman"/>
                <a:cs typeface="Times New Roman"/>
              </a:rPr>
              <a:t> </a:t>
            </a:r>
            <a:r>
              <a:rPr dirty="0" sz="700" spc="-1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66442" y="1846543"/>
            <a:ext cx="420370" cy="15367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700" spc="-15">
                <a:latin typeface="Times New Roman"/>
                <a:cs typeface="Times New Roman"/>
              </a:rPr>
              <a:t>0</a:t>
            </a:r>
            <a:r>
              <a:rPr dirty="0" sz="700" spc="-15">
                <a:latin typeface="Times New Roman"/>
                <a:cs typeface="Times New Roman"/>
              </a:rPr>
              <a:t>   </a:t>
            </a:r>
            <a:r>
              <a:rPr dirty="0" sz="700" spc="50">
                <a:latin typeface="Times New Roman"/>
                <a:cs typeface="Times New Roman"/>
              </a:rPr>
              <a:t> </a:t>
            </a: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>
                <a:latin typeface="Times New Roman"/>
                <a:cs typeface="Times New Roman"/>
              </a:rPr>
              <a:t>  </a:t>
            </a:r>
            <a:r>
              <a:rPr dirty="0" sz="700" spc="-35">
                <a:latin typeface="Times New Roman"/>
                <a:cs typeface="Times New Roman"/>
              </a:rPr>
              <a:t> </a:t>
            </a:r>
            <a:r>
              <a:rPr dirty="0" sz="700" spc="15">
                <a:latin typeface="Times New Roman"/>
                <a:cs typeface="Times New Roman"/>
              </a:rPr>
              <a:t>9</a:t>
            </a: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 spc="-105">
                <a:latin typeface="Times New Roman"/>
                <a:cs typeface="Times New Roman"/>
              </a:rPr>
              <a:t> </a:t>
            </a:r>
            <a:r>
              <a:rPr dirty="0" sz="800" spc="-1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213178" y="1681640"/>
            <a:ext cx="224154" cy="3155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900" spc="-45">
                <a:latin typeface="Symbol"/>
                <a:cs typeface="Symbol"/>
              </a:rPr>
              <a:t></a:t>
            </a:r>
            <a:r>
              <a:rPr dirty="0" sz="1900" spc="45">
                <a:latin typeface="Times New Roman"/>
                <a:cs typeface="Times New Roman"/>
              </a:rPr>
              <a:t> </a:t>
            </a:r>
            <a:r>
              <a:rPr dirty="0" sz="1900" spc="-45">
                <a:latin typeface="Symbol"/>
                <a:cs typeface="Symbol"/>
              </a:rPr>
              <a:t></a:t>
            </a:r>
            <a:endParaRPr sz="1900">
              <a:latin typeface="Symbol"/>
              <a:cs typeface="Symbo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226231" y="3182269"/>
            <a:ext cx="461009" cy="173355"/>
            <a:chOff x="3226231" y="3182269"/>
            <a:chExt cx="461009" cy="173355"/>
          </a:xfrm>
        </p:grpSpPr>
        <p:sp>
          <p:nvSpPr>
            <p:cNvPr id="15" name="object 15"/>
            <p:cNvSpPr/>
            <p:nvPr/>
          </p:nvSpPr>
          <p:spPr>
            <a:xfrm>
              <a:off x="3227442" y="3291305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023"/>
                  </a:moveTo>
                  <a:lnTo>
                    <a:pt x="1571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3243156" y="3291305"/>
              <a:ext cx="38100" cy="64769"/>
            </a:xfrm>
            <a:custGeom>
              <a:avLst/>
              <a:gdLst/>
              <a:ahLst/>
              <a:cxnLst/>
              <a:rect l="l" t="t" r="r" b="b"/>
              <a:pathLst>
                <a:path w="38100" h="64770">
                  <a:moveTo>
                    <a:pt x="0" y="0"/>
                  </a:moveTo>
                  <a:lnTo>
                    <a:pt x="37473" y="6429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280629" y="3185653"/>
              <a:ext cx="41275" cy="170180"/>
            </a:xfrm>
            <a:custGeom>
              <a:avLst/>
              <a:gdLst/>
              <a:ahLst/>
              <a:cxnLst/>
              <a:rect l="l" t="t" r="r" b="b"/>
              <a:pathLst>
                <a:path w="41275" h="170179">
                  <a:moveTo>
                    <a:pt x="0" y="169945"/>
                  </a:moveTo>
                  <a:lnTo>
                    <a:pt x="411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321729" y="3185653"/>
              <a:ext cx="365125" cy="0"/>
            </a:xfrm>
            <a:custGeom>
              <a:avLst/>
              <a:gdLst/>
              <a:ahLst/>
              <a:cxnLst/>
              <a:rect l="l" t="t" r="r" b="b"/>
              <a:pathLst>
                <a:path w="365125" h="0">
                  <a:moveTo>
                    <a:pt x="0" y="0"/>
                  </a:moveTo>
                  <a:lnTo>
                    <a:pt x="36506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3226231" y="3182269"/>
              <a:ext cx="461009" cy="173355"/>
            </a:xfrm>
            <a:custGeom>
              <a:avLst/>
              <a:gdLst/>
              <a:ahLst/>
              <a:cxnLst/>
              <a:rect l="l" t="t" r="r" b="b"/>
              <a:pathLst>
                <a:path w="461010" h="173354">
                  <a:moveTo>
                    <a:pt x="58426" y="173329"/>
                  </a:moveTo>
                  <a:lnTo>
                    <a:pt x="50770" y="173329"/>
                  </a:lnTo>
                  <a:lnTo>
                    <a:pt x="12894" y="113923"/>
                  </a:lnTo>
                  <a:lnTo>
                    <a:pt x="2417" y="120315"/>
                  </a:lnTo>
                  <a:lnTo>
                    <a:pt x="0" y="116179"/>
                  </a:lnTo>
                  <a:lnTo>
                    <a:pt x="21356" y="104147"/>
                  </a:lnTo>
                  <a:lnTo>
                    <a:pt x="54397" y="158289"/>
                  </a:lnTo>
                  <a:lnTo>
                    <a:pt x="92677" y="0"/>
                  </a:lnTo>
                  <a:lnTo>
                    <a:pt x="460565" y="0"/>
                  </a:lnTo>
                  <a:lnTo>
                    <a:pt x="460565" y="7143"/>
                  </a:lnTo>
                  <a:lnTo>
                    <a:pt x="98318" y="7143"/>
                  </a:lnTo>
                  <a:lnTo>
                    <a:pt x="58426" y="17332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2506017" y="3991228"/>
            <a:ext cx="457200" cy="189230"/>
            <a:chOff x="2506017" y="3991228"/>
            <a:chExt cx="457200" cy="189230"/>
          </a:xfrm>
        </p:grpSpPr>
        <p:sp>
          <p:nvSpPr>
            <p:cNvPr id="21" name="object 21"/>
            <p:cNvSpPr/>
            <p:nvPr/>
          </p:nvSpPr>
          <p:spPr>
            <a:xfrm>
              <a:off x="2507216" y="4110157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60">
                  <a:moveTo>
                    <a:pt x="0" y="9842"/>
                  </a:moveTo>
                  <a:lnTo>
                    <a:pt x="155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522799" y="4110157"/>
              <a:ext cx="37465" cy="70485"/>
            </a:xfrm>
            <a:custGeom>
              <a:avLst/>
              <a:gdLst/>
              <a:ahLst/>
              <a:cxnLst/>
              <a:rect l="l" t="t" r="r" b="b"/>
              <a:pathLst>
                <a:path w="37464" h="70485">
                  <a:moveTo>
                    <a:pt x="0" y="0"/>
                  </a:moveTo>
                  <a:lnTo>
                    <a:pt x="37159" y="7012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2559958" y="3994919"/>
              <a:ext cx="41275" cy="185420"/>
            </a:xfrm>
            <a:custGeom>
              <a:avLst/>
              <a:gdLst/>
              <a:ahLst/>
              <a:cxnLst/>
              <a:rect l="l" t="t" r="r" b="b"/>
              <a:pathLst>
                <a:path w="41275" h="185420">
                  <a:moveTo>
                    <a:pt x="0" y="185366"/>
                  </a:moveTo>
                  <a:lnTo>
                    <a:pt x="4075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2600714" y="3994919"/>
              <a:ext cx="362585" cy="0"/>
            </a:xfrm>
            <a:custGeom>
              <a:avLst/>
              <a:gdLst/>
              <a:ahLst/>
              <a:cxnLst/>
              <a:rect l="l" t="t" r="r" b="b"/>
              <a:pathLst>
                <a:path w="362585" h="0">
                  <a:moveTo>
                    <a:pt x="0" y="0"/>
                  </a:moveTo>
                  <a:lnTo>
                    <a:pt x="36200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2506017" y="3991228"/>
              <a:ext cx="457200" cy="189230"/>
            </a:xfrm>
            <a:custGeom>
              <a:avLst/>
              <a:gdLst/>
              <a:ahLst/>
              <a:cxnLst/>
              <a:rect l="l" t="t" r="r" b="b"/>
              <a:pathLst>
                <a:path w="457200" h="189229">
                  <a:moveTo>
                    <a:pt x="57937" y="189057"/>
                  </a:moveTo>
                  <a:lnTo>
                    <a:pt x="50344" y="189057"/>
                  </a:lnTo>
                  <a:lnTo>
                    <a:pt x="12785" y="124261"/>
                  </a:lnTo>
                  <a:lnTo>
                    <a:pt x="2396" y="131233"/>
                  </a:lnTo>
                  <a:lnTo>
                    <a:pt x="0" y="126721"/>
                  </a:lnTo>
                  <a:lnTo>
                    <a:pt x="21176" y="113598"/>
                  </a:lnTo>
                  <a:lnTo>
                    <a:pt x="53940" y="172652"/>
                  </a:lnTo>
                  <a:lnTo>
                    <a:pt x="91899" y="0"/>
                  </a:lnTo>
                  <a:lnTo>
                    <a:pt x="456703" y="0"/>
                  </a:lnTo>
                  <a:lnTo>
                    <a:pt x="456703" y="7791"/>
                  </a:lnTo>
                  <a:lnTo>
                    <a:pt x="97493" y="7791"/>
                  </a:lnTo>
                  <a:lnTo>
                    <a:pt x="57937" y="18905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 txBox="1"/>
          <p:nvPr/>
        </p:nvSpPr>
        <p:spPr>
          <a:xfrm>
            <a:off x="812800" y="2173374"/>
            <a:ext cx="6116955" cy="462534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00965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00965" marR="8826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thing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feel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 over.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integral.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algn="r" marR="2733040">
              <a:lnSpc>
                <a:spcPct val="100000"/>
              </a:lnSpc>
              <a:spcBef>
                <a:spcPts val="5"/>
              </a:spcBef>
            </a:pPr>
            <a:r>
              <a:rPr dirty="0" sz="1100" spc="55">
                <a:latin typeface="Times New Roman"/>
                <a:cs typeface="Times New Roman"/>
              </a:rPr>
              <a:t>0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sz="1100" spc="65">
                <a:latin typeface="Symbol"/>
                <a:cs typeface="Symbol"/>
              </a:rPr>
              <a:t></a:t>
            </a:r>
            <a:r>
              <a:rPr dirty="0" sz="1100" spc="35">
                <a:latin typeface="Times New Roman"/>
                <a:cs typeface="Times New Roman"/>
              </a:rPr>
              <a:t> </a:t>
            </a:r>
            <a:r>
              <a:rPr dirty="0" sz="1100" spc="50" i="1">
                <a:latin typeface="Times New Roman"/>
                <a:cs typeface="Times New Roman"/>
              </a:rPr>
              <a:t>x</a:t>
            </a:r>
            <a:r>
              <a:rPr dirty="0" sz="1100" spc="-20" i="1">
                <a:latin typeface="Times New Roman"/>
                <a:cs typeface="Times New Roman"/>
              </a:rPr>
              <a:t> </a:t>
            </a:r>
            <a:r>
              <a:rPr dirty="0" sz="1100" spc="65">
                <a:latin typeface="Symbol"/>
                <a:cs typeface="Symbol"/>
              </a:rPr>
              <a:t></a:t>
            </a:r>
            <a:r>
              <a:rPr dirty="0" sz="1100" spc="-55">
                <a:latin typeface="Times New Roman"/>
                <a:cs typeface="Times New Roman"/>
              </a:rPr>
              <a:t> </a:t>
            </a:r>
            <a:r>
              <a:rPr dirty="0" sz="1100" spc="55"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  <a:p>
            <a:pPr algn="r" marR="2758440">
              <a:lnSpc>
                <a:spcPct val="100000"/>
              </a:lnSpc>
              <a:spcBef>
                <a:spcPts val="770"/>
              </a:spcBef>
            </a:pPr>
            <a:r>
              <a:rPr dirty="0" sz="1100" spc="65">
                <a:latin typeface="Symbol"/>
                <a:cs typeface="Symbol"/>
              </a:rPr>
              <a:t></a:t>
            </a:r>
            <a:r>
              <a:rPr dirty="0" sz="1100" spc="65">
                <a:latin typeface="Times New Roman"/>
                <a:cs typeface="Times New Roman"/>
              </a:rPr>
              <a:t>  </a:t>
            </a:r>
            <a:r>
              <a:rPr dirty="0" sz="1100" spc="-5">
                <a:latin typeface="Times New Roman"/>
                <a:cs typeface="Times New Roman"/>
              </a:rPr>
              <a:t> </a:t>
            </a:r>
            <a:r>
              <a:rPr dirty="0" sz="1100" spc="55">
                <a:latin typeface="Times New Roman"/>
                <a:cs typeface="Times New Roman"/>
              </a:rPr>
              <a:t>9</a:t>
            </a:r>
            <a:r>
              <a:rPr dirty="0" sz="1100" spc="-85">
                <a:latin typeface="Times New Roman"/>
                <a:cs typeface="Times New Roman"/>
              </a:rPr>
              <a:t> </a:t>
            </a:r>
            <a:r>
              <a:rPr dirty="0" sz="1100" spc="65">
                <a:latin typeface="Symbol"/>
                <a:cs typeface="Symbol"/>
              </a:rPr>
              <a:t>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105" i="1">
                <a:latin typeface="Times New Roman"/>
                <a:cs typeface="Times New Roman"/>
              </a:rPr>
              <a:t>x</a:t>
            </a:r>
            <a:r>
              <a:rPr dirty="0" baseline="42735" sz="975" spc="37">
                <a:latin typeface="Times New Roman"/>
                <a:cs typeface="Times New Roman"/>
              </a:rPr>
              <a:t>2</a:t>
            </a:r>
            <a:r>
              <a:rPr dirty="0" baseline="42735" sz="975">
                <a:latin typeface="Times New Roman"/>
                <a:cs typeface="Times New Roman"/>
              </a:rPr>
              <a:t>  </a:t>
            </a:r>
            <a:r>
              <a:rPr dirty="0" baseline="42735" sz="975" spc="-15">
                <a:latin typeface="Times New Roman"/>
                <a:cs typeface="Times New Roman"/>
              </a:rPr>
              <a:t> </a:t>
            </a:r>
            <a:r>
              <a:rPr dirty="0" sz="1100" spc="65">
                <a:latin typeface="Symbol"/>
                <a:cs typeface="Symbol"/>
              </a:rPr>
              <a:t></a:t>
            </a:r>
            <a:r>
              <a:rPr dirty="0" sz="1100" spc="120">
                <a:latin typeface="Times New Roman"/>
                <a:cs typeface="Times New Roman"/>
              </a:rPr>
              <a:t> </a:t>
            </a:r>
            <a:r>
              <a:rPr dirty="0" sz="1100" spc="50" i="1">
                <a:latin typeface="Times New Roman"/>
                <a:cs typeface="Times New Roman"/>
              </a:rPr>
              <a:t>y</a:t>
            </a:r>
            <a:r>
              <a:rPr dirty="0" sz="1100" spc="20" i="1">
                <a:latin typeface="Times New Roman"/>
                <a:cs typeface="Times New Roman"/>
              </a:rPr>
              <a:t> </a:t>
            </a:r>
            <a:r>
              <a:rPr dirty="0" sz="1100" spc="65">
                <a:latin typeface="Symbol"/>
                <a:cs typeface="Symbol"/>
              </a:rPr>
              <a:t></a:t>
            </a:r>
            <a:r>
              <a:rPr dirty="0" sz="1100" spc="-15">
                <a:latin typeface="Times New Roman"/>
                <a:cs typeface="Times New Roman"/>
              </a:rPr>
              <a:t> </a:t>
            </a:r>
            <a:r>
              <a:rPr dirty="0" sz="1100" spc="55">
                <a:latin typeface="Times New Roman"/>
                <a:cs typeface="Times New Roman"/>
              </a:rPr>
              <a:t>0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4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tells 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“lower”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374140">
              <a:lnSpc>
                <a:spcPct val="100000"/>
              </a:lnSpc>
              <a:spcBef>
                <a:spcPts val="690"/>
              </a:spcBef>
              <a:tabLst>
                <a:tab pos="2747645" algn="l"/>
                <a:tab pos="3680460" algn="l"/>
              </a:tabLst>
            </a:pPr>
            <a:r>
              <a:rPr dirty="0" sz="1250" spc="-20" i="1">
                <a:latin typeface="Times New Roman"/>
                <a:cs typeface="Times New Roman"/>
              </a:rPr>
              <a:t>y</a:t>
            </a:r>
            <a:r>
              <a:rPr dirty="0" sz="1250" spc="-20" i="1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</a:t>
            </a:r>
            <a:r>
              <a:rPr dirty="0" sz="1250" spc="-3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</a:t>
            </a:r>
            <a:r>
              <a:rPr dirty="0" sz="1250">
                <a:latin typeface="Times New Roman"/>
                <a:cs typeface="Times New Roman"/>
              </a:rPr>
              <a:t>  </a:t>
            </a:r>
            <a:r>
              <a:rPr dirty="0" sz="1250" spc="-12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9</a:t>
            </a:r>
            <a:r>
              <a:rPr dirty="0" sz="1250" spc="-125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</a:t>
            </a:r>
            <a:r>
              <a:rPr dirty="0" sz="1250" spc="-55">
                <a:latin typeface="Times New Roman"/>
                <a:cs typeface="Times New Roman"/>
              </a:rPr>
              <a:t> </a:t>
            </a:r>
            <a:r>
              <a:rPr dirty="0" sz="125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	</a:t>
            </a:r>
            <a:r>
              <a:rPr dirty="0" sz="1250" spc="-45">
                <a:latin typeface="Symbol"/>
                <a:cs typeface="Symbol"/>
              </a:rPr>
              <a:t>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5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</a:t>
            </a:r>
            <a:r>
              <a:rPr dirty="0" sz="1250" spc="25">
                <a:latin typeface="Times New Roman"/>
                <a:cs typeface="Times New Roman"/>
              </a:rPr>
              <a:t> </a:t>
            </a:r>
            <a:r>
              <a:rPr dirty="0" sz="125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</a:t>
            </a:r>
            <a:r>
              <a:rPr dirty="0" sz="1250" spc="-70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Times New Roman"/>
                <a:cs typeface="Times New Roman"/>
              </a:rPr>
              <a:t>9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00">
              <a:latin typeface="Times New Roman"/>
              <a:cs typeface="Times New Roman"/>
            </a:endParaRPr>
          </a:p>
          <a:p>
            <a:pPr marL="100965" marR="812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above, 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little rewrite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 </a:t>
            </a:r>
            <a:r>
              <a:rPr dirty="0" sz="1100">
                <a:latin typeface="Calibri"/>
                <a:cs typeface="Calibri"/>
              </a:rPr>
              <a:t>3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fact,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lower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“-”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front 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00965" marR="24511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upper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 tells 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can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region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lower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half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radius</a:t>
            </a:r>
            <a:r>
              <a:rPr dirty="0" sz="1100">
                <a:latin typeface="Calibri"/>
                <a:cs typeface="Calibri"/>
              </a:rPr>
              <a:t> 3 </a:t>
            </a:r>
            <a:r>
              <a:rPr dirty="0" sz="1100" spc="-5">
                <a:latin typeface="Calibri"/>
                <a:cs typeface="Calibri"/>
              </a:rPr>
              <a:t>centered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100965" marR="148590" indent="-63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From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never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negative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 know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 contain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upper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 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3.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00965" marR="189865">
              <a:lnSpc>
                <a:spcPct val="110100"/>
              </a:lnSpc>
            </a:pP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>
                <a:latin typeface="Calibri"/>
                <a:cs typeface="Calibri"/>
              </a:rPr>
              <a:t> over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circle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4</a:t>
            </a:r>
            <a:r>
              <a:rPr dirty="0" baseline="31746" sz="1050">
                <a:latin typeface="Calibri"/>
                <a:cs typeface="Calibri"/>
              </a:rPr>
              <a:t>th</a:t>
            </a:r>
            <a:r>
              <a:rPr dirty="0" baseline="31746" sz="1050" spc="1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completeness.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669" y="3503692"/>
            <a:ext cx="5940425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polar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-5">
                <a:latin typeface="Calibri"/>
                <a:cs typeface="Calibri"/>
              </a:rPr>
              <a:t> are.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72483" y="4372489"/>
            <a:ext cx="7112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36101" y="4256289"/>
            <a:ext cx="819785" cy="2190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u="sng" baseline="31746" sz="1050" spc="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baseline="31746" sz="1050" spc="30">
                <a:latin typeface="Times New Roman"/>
                <a:cs typeface="Times New Roman"/>
              </a:rPr>
              <a:t> </a:t>
            </a:r>
            <a:r>
              <a:rPr dirty="0" sz="1250" spc="-15">
                <a:latin typeface="Symbol"/>
                <a:cs typeface="Symbol"/>
              </a:rPr>
              <a:t></a:t>
            </a:r>
            <a:r>
              <a:rPr dirty="0" sz="1250" spc="125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Symbol"/>
                <a:cs typeface="Symbol"/>
              </a:rPr>
              <a:t>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sz="1250" spc="-15">
                <a:latin typeface="Symbol"/>
                <a:cs typeface="Symbol"/>
              </a:rPr>
              <a:t></a:t>
            </a:r>
            <a:r>
              <a:rPr dirty="0" sz="1250" spc="10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Symbol"/>
                <a:cs typeface="Symbol"/>
              </a:rPr>
              <a:t>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45">
                <a:latin typeface="Times New Roman"/>
                <a:cs typeface="Times New Roman"/>
              </a:rPr>
              <a:t>2</a:t>
            </a:r>
            <a:r>
              <a:rPr dirty="0" sz="1250" spc="-15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675" y="4501012"/>
            <a:ext cx="5949315" cy="22834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441325">
              <a:lnSpc>
                <a:spcPct val="100000"/>
              </a:lnSpc>
              <a:spcBef>
                <a:spcPts val="100"/>
              </a:spcBef>
            </a:pPr>
            <a:r>
              <a:rPr dirty="0" sz="1200" spc="15">
                <a:latin typeface="Times New Roman"/>
                <a:cs typeface="Times New Roman"/>
              </a:rPr>
              <a:t>0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Symbol"/>
                <a:cs typeface="Symbol"/>
              </a:rPr>
              <a:t>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r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Symbol"/>
                <a:cs typeface="Symbol"/>
              </a:rPr>
              <a:t>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7100"/>
              </a:lnSpc>
              <a:spcBef>
                <a:spcPts val="3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now convert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various</a:t>
            </a:r>
            <a:r>
              <a:rPr dirty="0" sz="1100" spc="-5">
                <a:latin typeface="Calibri"/>
                <a:cs typeface="Calibri"/>
              </a:rPr>
              <a:t> relationships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make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convert</a:t>
            </a:r>
            <a:r>
              <a:rPr dirty="0" sz="1100" spc="-5">
                <a:latin typeface="Calibri"/>
                <a:cs typeface="Calibri"/>
              </a:rPr>
              <a:t> any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-5">
                <a:latin typeface="Calibri"/>
                <a:cs typeface="Calibri"/>
              </a:rPr>
              <a:t> and/or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 spc="-5" i="1">
                <a:latin typeface="Calibri"/>
                <a:cs typeface="Calibri"/>
              </a:rPr>
              <a:t>r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and/or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250" spc="-180">
                <a:latin typeface="Symbol"/>
                <a:cs typeface="Symbol"/>
              </a:rPr>
              <a:t>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’s.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50">
              <a:latin typeface="Calibri"/>
              <a:cs typeface="Calibri"/>
            </a:endParaRPr>
          </a:p>
          <a:p>
            <a:pPr marL="12700" marR="206375" indent="-635">
              <a:lnSpc>
                <a:spcPct val="110100"/>
              </a:lnSpc>
            </a:pPr>
            <a:r>
              <a:rPr dirty="0" sz="1100">
                <a:latin typeface="Calibri"/>
                <a:cs typeface="Calibri"/>
              </a:rPr>
              <a:t>Also,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</a:t>
            </a:r>
            <a:r>
              <a:rPr dirty="0" sz="1100" i="1">
                <a:latin typeface="Calibri"/>
                <a:cs typeface="Calibri"/>
              </a:rPr>
              <a:t>dy </a:t>
            </a:r>
            <a:r>
              <a:rPr dirty="0" sz="1100" spc="-5" i="1">
                <a:latin typeface="Calibri"/>
                <a:cs typeface="Calibri"/>
              </a:rPr>
              <a:t>dx</a:t>
            </a:r>
            <a:r>
              <a:rPr dirty="0" sz="1100" spc="-5">
                <a:latin typeface="Calibri"/>
                <a:cs typeface="Calibri"/>
              </a:rPr>
              <a:t>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dA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could </a:t>
            </a:r>
            <a:r>
              <a:rPr dirty="0" sz="1100" spc="-5">
                <a:latin typeface="Calibri"/>
                <a:cs typeface="Calibri"/>
              </a:rPr>
              <a:t>be 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wanted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to).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also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know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how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262">
                <a:latin typeface="Calibri"/>
                <a:cs typeface="Calibri"/>
              </a:rPr>
              <a:t> </a:t>
            </a:r>
            <a:r>
              <a:rPr dirty="0" sz="1050" spc="100" i="1">
                <a:latin typeface="Times New Roman"/>
                <a:cs typeface="Times New Roman"/>
              </a:rPr>
              <a:t>dA</a:t>
            </a:r>
            <a:r>
              <a:rPr dirty="0" sz="1050" spc="-15" i="1">
                <a:latin typeface="Times New Roman"/>
                <a:cs typeface="Times New Roman"/>
              </a:rPr>
              <a:t> </a:t>
            </a:r>
            <a:r>
              <a:rPr dirty="0" sz="1050" spc="95">
                <a:latin typeface="Symbol"/>
                <a:cs typeface="Symbol"/>
              </a:rPr>
              <a:t></a:t>
            </a:r>
            <a:r>
              <a:rPr dirty="0" sz="1050" spc="20">
                <a:latin typeface="Times New Roman"/>
                <a:cs typeface="Times New Roman"/>
              </a:rPr>
              <a:t> </a:t>
            </a:r>
            <a:r>
              <a:rPr dirty="0" sz="1050" spc="70" i="1">
                <a:latin typeface="Times New Roman"/>
                <a:cs typeface="Times New Roman"/>
              </a:rPr>
              <a:t>r</a:t>
            </a:r>
            <a:r>
              <a:rPr dirty="0" sz="1050" spc="-25" i="1">
                <a:latin typeface="Times New Roman"/>
                <a:cs typeface="Times New Roman"/>
              </a:rPr>
              <a:t> </a:t>
            </a:r>
            <a:r>
              <a:rPr dirty="0" sz="1050" spc="80" i="1">
                <a:latin typeface="Times New Roman"/>
                <a:cs typeface="Times New Roman"/>
              </a:rPr>
              <a:t>dr</a:t>
            </a:r>
            <a:r>
              <a:rPr dirty="0" sz="1050" spc="-30" i="1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d</a:t>
            </a:r>
            <a:r>
              <a:rPr dirty="0" sz="1150" spc="65">
                <a:latin typeface="Symbol"/>
                <a:cs typeface="Symbol"/>
              </a:rPr>
              <a:t></a:t>
            </a:r>
            <a:r>
              <a:rPr dirty="0" sz="1150" spc="36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so for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this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integral </a:t>
            </a:r>
            <a:r>
              <a:rPr dirty="0" baseline="2525" sz="1650">
                <a:latin typeface="Calibri"/>
                <a:cs typeface="Calibri"/>
              </a:rPr>
              <a:t>we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will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have</a:t>
            </a:r>
            <a:r>
              <a:rPr dirty="0" baseline="2525" sz="1650" spc="270">
                <a:latin typeface="Calibri"/>
                <a:cs typeface="Calibri"/>
              </a:rPr>
              <a:t> </a:t>
            </a:r>
            <a:r>
              <a:rPr dirty="0" sz="1050" spc="55" i="1">
                <a:latin typeface="Times New Roman"/>
                <a:cs typeface="Times New Roman"/>
              </a:rPr>
              <a:t>dy</a:t>
            </a:r>
            <a:r>
              <a:rPr dirty="0" sz="1050" spc="-65" i="1">
                <a:latin typeface="Times New Roman"/>
                <a:cs typeface="Times New Roman"/>
              </a:rPr>
              <a:t> </a:t>
            </a:r>
            <a:r>
              <a:rPr dirty="0" sz="1050" spc="55" i="1">
                <a:latin typeface="Times New Roman"/>
                <a:cs typeface="Times New Roman"/>
              </a:rPr>
              <a:t>dx</a:t>
            </a:r>
            <a:r>
              <a:rPr dirty="0" sz="1050" spc="20" i="1">
                <a:latin typeface="Times New Roman"/>
                <a:cs typeface="Times New Roman"/>
              </a:rPr>
              <a:t> </a:t>
            </a:r>
            <a:r>
              <a:rPr dirty="0" sz="1050" spc="60">
                <a:latin typeface="Symbol"/>
                <a:cs typeface="Symbol"/>
              </a:rPr>
              <a:t></a:t>
            </a:r>
            <a:r>
              <a:rPr dirty="0" sz="1050" spc="5">
                <a:latin typeface="Times New Roman"/>
                <a:cs typeface="Times New Roman"/>
              </a:rPr>
              <a:t> </a:t>
            </a:r>
            <a:r>
              <a:rPr dirty="0" sz="1050" spc="45" i="1">
                <a:latin typeface="Times New Roman"/>
                <a:cs typeface="Times New Roman"/>
              </a:rPr>
              <a:t>r</a:t>
            </a:r>
            <a:r>
              <a:rPr dirty="0" sz="1050" spc="-40" i="1">
                <a:latin typeface="Times New Roman"/>
                <a:cs typeface="Times New Roman"/>
              </a:rPr>
              <a:t> </a:t>
            </a:r>
            <a:r>
              <a:rPr dirty="0" sz="1050" spc="50" i="1">
                <a:latin typeface="Times New Roman"/>
                <a:cs typeface="Times New Roman"/>
              </a:rPr>
              <a:t>dr</a:t>
            </a:r>
            <a:r>
              <a:rPr dirty="0" sz="1050" spc="-45" i="1">
                <a:latin typeface="Times New Roman"/>
                <a:cs typeface="Times New Roman"/>
              </a:rPr>
              <a:t> </a:t>
            </a:r>
            <a:r>
              <a:rPr dirty="0" sz="1050" spc="45" i="1">
                <a:latin typeface="Times New Roman"/>
                <a:cs typeface="Times New Roman"/>
              </a:rPr>
              <a:t>d</a:t>
            </a:r>
            <a:r>
              <a:rPr dirty="0" sz="1100" spc="45">
                <a:latin typeface="Symbol"/>
                <a:cs typeface="Symbol"/>
              </a:rPr>
              <a:t></a:t>
            </a:r>
            <a:r>
              <a:rPr dirty="0" sz="1100" spc="2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integral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880820" y="7157377"/>
            <a:ext cx="269875" cy="116839"/>
            <a:chOff x="2880820" y="7157377"/>
            <a:chExt cx="269875" cy="116839"/>
          </a:xfrm>
        </p:grpSpPr>
        <p:sp>
          <p:nvSpPr>
            <p:cNvPr id="7" name="object 7"/>
            <p:cNvSpPr/>
            <p:nvPr/>
          </p:nvSpPr>
          <p:spPr>
            <a:xfrm>
              <a:off x="2881601" y="7230051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5" h="6350">
                  <a:moveTo>
                    <a:pt x="0" y="6251"/>
                  </a:moveTo>
                  <a:lnTo>
                    <a:pt x="78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889411" y="7230051"/>
              <a:ext cx="22225" cy="43815"/>
            </a:xfrm>
            <a:custGeom>
              <a:avLst/>
              <a:gdLst/>
              <a:ahLst/>
              <a:cxnLst/>
              <a:rect l="l" t="t" r="r" b="b"/>
              <a:pathLst>
                <a:path w="22225" h="43815">
                  <a:moveTo>
                    <a:pt x="0" y="0"/>
                  </a:moveTo>
                  <a:lnTo>
                    <a:pt x="21867" y="4376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2911278" y="7159331"/>
              <a:ext cx="22860" cy="114935"/>
            </a:xfrm>
            <a:custGeom>
              <a:avLst/>
              <a:gdLst/>
              <a:ahLst/>
              <a:cxnLst/>
              <a:rect l="l" t="t" r="r" b="b"/>
              <a:pathLst>
                <a:path w="22860" h="114934">
                  <a:moveTo>
                    <a:pt x="0" y="114479"/>
                  </a:moveTo>
                  <a:lnTo>
                    <a:pt x="2264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2933926" y="7159331"/>
              <a:ext cx="217170" cy="0"/>
            </a:xfrm>
            <a:custGeom>
              <a:avLst/>
              <a:gdLst/>
              <a:ahLst/>
              <a:cxnLst/>
              <a:rect l="l" t="t" r="r" b="b"/>
              <a:pathLst>
                <a:path w="217169" h="0">
                  <a:moveTo>
                    <a:pt x="0" y="0"/>
                  </a:moveTo>
                  <a:lnTo>
                    <a:pt x="21671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880820" y="7157377"/>
              <a:ext cx="269875" cy="116839"/>
            </a:xfrm>
            <a:custGeom>
              <a:avLst/>
              <a:gdLst/>
              <a:ahLst/>
              <a:cxnLst/>
              <a:rect l="l" t="t" r="r" b="b"/>
              <a:pathLst>
                <a:path w="269875" h="116840">
                  <a:moveTo>
                    <a:pt x="32409" y="116433"/>
                  </a:moveTo>
                  <a:lnTo>
                    <a:pt x="28504" y="116433"/>
                  </a:lnTo>
                  <a:lnTo>
                    <a:pt x="6638" y="75798"/>
                  </a:lnTo>
                  <a:lnTo>
                    <a:pt x="1561" y="80097"/>
                  </a:lnTo>
                  <a:lnTo>
                    <a:pt x="0" y="78143"/>
                  </a:lnTo>
                  <a:lnTo>
                    <a:pt x="10933" y="69937"/>
                  </a:lnTo>
                  <a:lnTo>
                    <a:pt x="30457" y="106665"/>
                  </a:lnTo>
                  <a:lnTo>
                    <a:pt x="51933" y="0"/>
                  </a:lnTo>
                  <a:lnTo>
                    <a:pt x="269825" y="0"/>
                  </a:lnTo>
                  <a:lnTo>
                    <a:pt x="269825" y="3907"/>
                  </a:lnTo>
                  <a:lnTo>
                    <a:pt x="54667" y="3907"/>
                  </a:lnTo>
                  <a:lnTo>
                    <a:pt x="32409" y="11643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/>
          <p:nvPr/>
        </p:nvSpPr>
        <p:spPr>
          <a:xfrm>
            <a:off x="4172937" y="7244507"/>
            <a:ext cx="40640" cy="0"/>
          </a:xfrm>
          <a:custGeom>
            <a:avLst/>
            <a:gdLst/>
            <a:ahLst/>
            <a:cxnLst/>
            <a:rect l="l" t="t" r="r" b="b"/>
            <a:pathLst>
              <a:path w="40639" h="0">
                <a:moveTo>
                  <a:pt x="0" y="0"/>
                </a:moveTo>
                <a:lnTo>
                  <a:pt x="40610" y="0"/>
                </a:lnTo>
              </a:path>
            </a:pathLst>
          </a:custGeom>
          <a:ln w="351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4166098" y="7223993"/>
            <a:ext cx="57150" cy="1009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505751" y="6990346"/>
            <a:ext cx="659130" cy="23876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R="167640">
              <a:lnSpc>
                <a:spcPts val="450"/>
              </a:lnSpc>
              <a:spcBef>
                <a:spcPts val="90"/>
              </a:spcBef>
            </a:pPr>
            <a:r>
              <a:rPr dirty="0" sz="600" spc="-5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  <a:p>
            <a:pPr marL="38100">
              <a:lnSpc>
                <a:spcPts val="1230"/>
              </a:lnSpc>
            </a:pPr>
            <a:r>
              <a:rPr dirty="0" sz="1150" spc="10" i="1">
                <a:latin typeface="Times New Roman"/>
                <a:cs typeface="Times New Roman"/>
              </a:rPr>
              <a:t>r</a:t>
            </a:r>
            <a:r>
              <a:rPr dirty="0" sz="1150" spc="45" b="1">
                <a:latin typeface="Times New Roman"/>
                <a:cs typeface="Times New Roman"/>
              </a:rPr>
              <a:t>e</a:t>
            </a:r>
            <a:r>
              <a:rPr dirty="0" baseline="47008" sz="975" spc="15" i="1">
                <a:latin typeface="Times New Roman"/>
                <a:cs typeface="Times New Roman"/>
              </a:rPr>
              <a:t>r</a:t>
            </a:r>
            <a:r>
              <a:rPr dirty="0" baseline="47008" sz="975" i="1">
                <a:latin typeface="Times New Roman"/>
                <a:cs typeface="Times New Roman"/>
              </a:rPr>
              <a:t>    </a:t>
            </a:r>
            <a:r>
              <a:rPr dirty="0" baseline="47008" sz="975" spc="7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dr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d</a:t>
            </a:r>
            <a:r>
              <a:rPr dirty="0" sz="1250" spc="-4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692403" y="6971201"/>
            <a:ext cx="20955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>
                <a:latin typeface="Times New Roman"/>
                <a:cs typeface="Times New Roman"/>
              </a:rPr>
              <a:t>3</a:t>
            </a:r>
            <a:r>
              <a:rPr dirty="0" sz="650" spc="15">
                <a:latin typeface="Times New Roman"/>
                <a:cs typeface="Times New Roman"/>
              </a:rPr>
              <a:t>    </a:t>
            </a:r>
            <a:r>
              <a:rPr dirty="0" sz="650" spc="-50">
                <a:latin typeface="Times New Roman"/>
                <a:cs typeface="Times New Roman"/>
              </a:rPr>
              <a:t> </a:t>
            </a:r>
            <a:r>
              <a:rPr dirty="0" sz="650" spc="15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181350" y="6966515"/>
            <a:ext cx="272415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Symbol"/>
                <a:cs typeface="Symbol"/>
              </a:rPr>
              <a:t></a:t>
            </a:r>
            <a:r>
              <a:rPr dirty="0" sz="700">
                <a:latin typeface="Times New Roman"/>
                <a:cs typeface="Times New Roman"/>
              </a:rPr>
              <a:t>    </a:t>
            </a:r>
            <a:r>
              <a:rPr dirty="0" sz="700" spc="5">
                <a:latin typeface="Times New Roman"/>
                <a:cs typeface="Times New Roman"/>
              </a:rPr>
              <a:t> </a:t>
            </a:r>
            <a:r>
              <a:rPr dirty="0" sz="650" spc="15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671707" y="7154056"/>
            <a:ext cx="424815" cy="1447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15">
                <a:latin typeface="Times New Roman"/>
                <a:cs typeface="Times New Roman"/>
              </a:rPr>
              <a:t>0</a:t>
            </a:r>
            <a:r>
              <a:rPr dirty="0" sz="650" spc="15">
                <a:latin typeface="Times New Roman"/>
                <a:cs typeface="Times New Roman"/>
              </a:rPr>
              <a:t>    </a:t>
            </a:r>
            <a:r>
              <a:rPr dirty="0" sz="650" spc="-50">
                <a:latin typeface="Times New Roman"/>
                <a:cs typeface="Times New Roman"/>
              </a:rPr>
              <a:t> </a:t>
            </a: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>
                <a:latin typeface="Times New Roman"/>
                <a:cs typeface="Times New Roman"/>
              </a:rPr>
              <a:t>  </a:t>
            </a:r>
            <a:r>
              <a:rPr dirty="0" sz="650" spc="10">
                <a:latin typeface="Times New Roman"/>
                <a:cs typeface="Times New Roman"/>
              </a:rPr>
              <a:t> </a:t>
            </a:r>
            <a:r>
              <a:rPr dirty="0" sz="650" spc="45">
                <a:latin typeface="Times New Roman"/>
                <a:cs typeface="Times New Roman"/>
              </a:rPr>
              <a:t>9</a:t>
            </a: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-95">
                <a:latin typeface="Times New Roman"/>
                <a:cs typeface="Times New Roman"/>
              </a:rPr>
              <a:t> </a:t>
            </a:r>
            <a:r>
              <a:rPr dirty="0" sz="750" spc="10" i="1">
                <a:latin typeface="Times New Roman"/>
                <a:cs typeface="Times New Roman"/>
              </a:rPr>
              <a:t>x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592420" y="7000504"/>
            <a:ext cx="584200" cy="2959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  <a:tabLst>
                <a:tab pos="508000" algn="l"/>
              </a:tabLst>
            </a:pPr>
            <a:r>
              <a:rPr dirty="0" sz="1750" spc="5">
                <a:latin typeface="Symbol"/>
                <a:cs typeface="Symbol"/>
              </a:rPr>
              <a:t></a:t>
            </a:r>
            <a:r>
              <a:rPr dirty="0" sz="1750" spc="170">
                <a:latin typeface="Times New Roman"/>
                <a:cs typeface="Times New Roman"/>
              </a:rPr>
              <a:t> </a:t>
            </a:r>
            <a:r>
              <a:rPr dirty="0" sz="1750" spc="5">
                <a:latin typeface="Symbol"/>
                <a:cs typeface="Symbol"/>
              </a:rPr>
              <a:t></a:t>
            </a:r>
            <a:r>
              <a:rPr dirty="0" sz="1750" spc="5">
                <a:latin typeface="Times New Roman"/>
                <a:cs typeface="Times New Roman"/>
              </a:rPr>
              <a:t>	</a:t>
            </a:r>
            <a:r>
              <a:rPr dirty="0" baseline="9259" sz="900" spc="-7">
                <a:latin typeface="Times New Roman"/>
                <a:cs typeface="Times New Roman"/>
              </a:rPr>
              <a:t>2</a:t>
            </a:r>
            <a:endParaRPr baseline="9259" sz="9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203583" y="7161871"/>
            <a:ext cx="22987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10">
                <a:latin typeface="Symbol"/>
                <a:cs typeface="Symbol"/>
              </a:rPr>
              <a:t></a:t>
            </a:r>
            <a:r>
              <a:rPr dirty="0" sz="700" spc="-10">
                <a:latin typeface="Times New Roman"/>
                <a:cs typeface="Times New Roman"/>
              </a:rPr>
              <a:t>    </a:t>
            </a:r>
            <a:r>
              <a:rPr dirty="0" sz="700" spc="10">
                <a:latin typeface="Times New Roman"/>
                <a:cs typeface="Times New Roman"/>
              </a:rPr>
              <a:t> </a:t>
            </a:r>
            <a:r>
              <a:rPr dirty="0" sz="650" spc="15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104089" y="7000504"/>
            <a:ext cx="293370" cy="2959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750" spc="5">
                <a:latin typeface="Symbol"/>
                <a:cs typeface="Symbol"/>
              </a:rPr>
              <a:t></a:t>
            </a:r>
            <a:r>
              <a:rPr dirty="0" sz="500" spc="-5">
                <a:latin typeface="Times New Roman"/>
                <a:cs typeface="Times New Roman"/>
              </a:rPr>
              <a:t>3</a:t>
            </a:r>
            <a:r>
              <a:rPr dirty="0" sz="500" spc="-5">
                <a:latin typeface="Times New Roman"/>
                <a:cs typeface="Times New Roman"/>
              </a:rPr>
              <a:t>      </a:t>
            </a:r>
            <a:r>
              <a:rPr dirty="0" sz="500" spc="10">
                <a:latin typeface="Times New Roman"/>
                <a:cs typeface="Times New Roman"/>
              </a:rPr>
              <a:t> </a:t>
            </a:r>
            <a:r>
              <a:rPr dirty="0" sz="1750" spc="5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217977" y="7021601"/>
            <a:ext cx="899794" cy="2057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150" spc="75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x</a:t>
            </a:r>
            <a:r>
              <a:rPr dirty="0" baseline="40740" sz="1125" spc="-82" i="1">
                <a:latin typeface="Times New Roman"/>
                <a:cs typeface="Times New Roman"/>
              </a:rPr>
              <a:t> </a:t>
            </a:r>
            <a:r>
              <a:rPr dirty="0" baseline="78703" sz="900" spc="-7">
                <a:latin typeface="Times New Roman"/>
                <a:cs typeface="Times New Roman"/>
              </a:rPr>
              <a:t>2</a:t>
            </a:r>
            <a:r>
              <a:rPr dirty="0" baseline="78703" sz="900" spc="-67">
                <a:latin typeface="Times New Roman"/>
                <a:cs typeface="Times New Roman"/>
              </a:rPr>
              <a:t> </a:t>
            </a:r>
            <a:r>
              <a:rPr dirty="0" baseline="47008" sz="975" spc="22">
                <a:latin typeface="Symbol"/>
                <a:cs typeface="Symbol"/>
              </a:rPr>
              <a:t></a:t>
            </a:r>
            <a:r>
              <a:rPr dirty="0" baseline="47008" sz="975" spc="-67">
                <a:latin typeface="Times New Roman"/>
                <a:cs typeface="Times New Roman"/>
              </a:rPr>
              <a:t> </a:t>
            </a:r>
            <a:r>
              <a:rPr dirty="0" baseline="40740" sz="1125" spc="15" i="1">
                <a:latin typeface="Times New Roman"/>
                <a:cs typeface="Times New Roman"/>
              </a:rPr>
              <a:t>y</a:t>
            </a:r>
            <a:r>
              <a:rPr dirty="0" baseline="40740" sz="1125" spc="-60" i="1">
                <a:latin typeface="Times New Roman"/>
                <a:cs typeface="Times New Roman"/>
              </a:rPr>
              <a:t> </a:t>
            </a:r>
            <a:r>
              <a:rPr dirty="0" baseline="78703" sz="900" spc="-7">
                <a:latin typeface="Times New Roman"/>
                <a:cs typeface="Times New Roman"/>
              </a:rPr>
              <a:t>2</a:t>
            </a:r>
            <a:r>
              <a:rPr dirty="0" baseline="78703" sz="900">
                <a:latin typeface="Times New Roman"/>
                <a:cs typeface="Times New Roman"/>
              </a:rPr>
              <a:t> </a:t>
            </a:r>
            <a:r>
              <a:rPr dirty="0" baseline="78703" sz="900" spc="82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dy</a:t>
            </a:r>
            <a:r>
              <a:rPr dirty="0" sz="1150" spc="-95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dx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1700" y="7493670"/>
            <a:ext cx="5946775" cy="13176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extra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picked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dA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to</a:t>
            </a:r>
            <a:r>
              <a:rPr dirty="0" sz="1100">
                <a:latin typeface="Calibri"/>
                <a:cs typeface="Calibri"/>
              </a:rPr>
              <a:t> make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doable integral!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 </a:t>
            </a:r>
            <a:r>
              <a:rPr dirty="0" sz="1100">
                <a:latin typeface="Calibri"/>
                <a:cs typeface="Calibri"/>
              </a:rPr>
              <a:t>to not </a:t>
            </a:r>
            <a:r>
              <a:rPr dirty="0" sz="1100" spc="-5">
                <a:latin typeface="Calibri"/>
                <a:cs typeface="Calibri"/>
              </a:rPr>
              <a:t>forget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dA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converting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 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 marR="272415">
              <a:lnSpc>
                <a:spcPts val="1380"/>
              </a:lnSpc>
              <a:spcBef>
                <a:spcPts val="204"/>
              </a:spcBef>
            </a:pPr>
            <a:r>
              <a:rPr dirty="0" sz="1200" spc="-5">
                <a:latin typeface="Times New Roman"/>
                <a:cs typeface="Times New Roman"/>
              </a:rPr>
              <a:t>Here </a:t>
            </a:r>
            <a:r>
              <a:rPr dirty="0" sz="1200">
                <a:latin typeface="Times New Roman"/>
                <a:cs typeface="Times New Roman"/>
              </a:rPr>
              <a:t>is the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It</a:t>
            </a:r>
            <a:r>
              <a:rPr dirty="0" sz="1200">
                <a:latin typeface="Times New Roman"/>
                <a:cs typeface="Times New Roman"/>
              </a:rPr>
              <a:t> needs a simple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substitution </a:t>
            </a:r>
            <a:r>
              <a:rPr dirty="0" sz="1200" spc="-5">
                <a:latin typeface="Times New Roman"/>
                <a:cs typeface="Times New Roman"/>
              </a:rPr>
              <a:t>that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we’ll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leave </a:t>
            </a:r>
            <a:r>
              <a:rPr dirty="0" sz="1200">
                <a:latin typeface="Times New Roman"/>
                <a:cs typeface="Times New Roman"/>
              </a:rPr>
              <a:t>it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 you to </a:t>
            </a:r>
            <a:r>
              <a:rPr dirty="0" sz="1200" spc="-5">
                <a:latin typeface="Times New Roman"/>
                <a:cs typeface="Times New Roman"/>
              </a:rPr>
              <a:t>verify</a:t>
            </a:r>
            <a:r>
              <a:rPr dirty="0" sz="1200">
                <a:latin typeface="Times New Roman"/>
                <a:cs typeface="Times New Roman"/>
              </a:rPr>
              <a:t> the </a:t>
            </a:r>
            <a:r>
              <a:rPr dirty="0" sz="1200" spc="-28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results.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23" name="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5100" y="952500"/>
            <a:ext cx="2362199" cy="238124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880823" y="1098465"/>
            <a:ext cx="269875" cy="119380"/>
            <a:chOff x="2880823" y="1098465"/>
            <a:chExt cx="269875" cy="119380"/>
          </a:xfrm>
        </p:grpSpPr>
        <p:sp>
          <p:nvSpPr>
            <p:cNvPr id="3" name="object 3"/>
            <p:cNvSpPr/>
            <p:nvPr/>
          </p:nvSpPr>
          <p:spPr>
            <a:xfrm>
              <a:off x="2881605" y="1172880"/>
              <a:ext cx="8255" cy="6985"/>
            </a:xfrm>
            <a:custGeom>
              <a:avLst/>
              <a:gdLst/>
              <a:ahLst/>
              <a:cxnLst/>
              <a:rect l="l" t="t" r="r" b="b"/>
              <a:pathLst>
                <a:path w="8255" h="6984">
                  <a:moveTo>
                    <a:pt x="0" y="6401"/>
                  </a:moveTo>
                  <a:lnTo>
                    <a:pt x="78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2889414" y="1172880"/>
              <a:ext cx="22225" cy="45085"/>
            </a:xfrm>
            <a:custGeom>
              <a:avLst/>
              <a:gdLst/>
              <a:ahLst/>
              <a:cxnLst/>
              <a:rect l="l" t="t" r="r" b="b"/>
              <a:pathLst>
                <a:path w="22225" h="45084">
                  <a:moveTo>
                    <a:pt x="0" y="0"/>
                  </a:moveTo>
                  <a:lnTo>
                    <a:pt x="21867" y="4480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911281" y="1100466"/>
              <a:ext cx="22860" cy="117475"/>
            </a:xfrm>
            <a:custGeom>
              <a:avLst/>
              <a:gdLst/>
              <a:ahLst/>
              <a:cxnLst/>
              <a:rect l="l" t="t" r="r" b="b"/>
              <a:pathLst>
                <a:path w="22860" h="117475">
                  <a:moveTo>
                    <a:pt x="0" y="117222"/>
                  </a:moveTo>
                  <a:lnTo>
                    <a:pt x="2264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933929" y="1100466"/>
              <a:ext cx="217170" cy="0"/>
            </a:xfrm>
            <a:custGeom>
              <a:avLst/>
              <a:gdLst/>
              <a:ahLst/>
              <a:cxnLst/>
              <a:rect l="l" t="t" r="r" b="b"/>
              <a:pathLst>
                <a:path w="217169" h="0">
                  <a:moveTo>
                    <a:pt x="0" y="0"/>
                  </a:moveTo>
                  <a:lnTo>
                    <a:pt x="21671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880823" y="1098465"/>
              <a:ext cx="269875" cy="119380"/>
            </a:xfrm>
            <a:custGeom>
              <a:avLst/>
              <a:gdLst/>
              <a:ahLst/>
              <a:cxnLst/>
              <a:rect l="l" t="t" r="r" b="b"/>
              <a:pathLst>
                <a:path w="269875" h="119380">
                  <a:moveTo>
                    <a:pt x="32409" y="119222"/>
                  </a:moveTo>
                  <a:lnTo>
                    <a:pt x="28505" y="119222"/>
                  </a:lnTo>
                  <a:lnTo>
                    <a:pt x="6638" y="77614"/>
                  </a:lnTo>
                  <a:lnTo>
                    <a:pt x="1561" y="82015"/>
                  </a:lnTo>
                  <a:lnTo>
                    <a:pt x="0" y="80015"/>
                  </a:lnTo>
                  <a:lnTo>
                    <a:pt x="10933" y="71613"/>
                  </a:lnTo>
                  <a:lnTo>
                    <a:pt x="30457" y="109220"/>
                  </a:lnTo>
                  <a:lnTo>
                    <a:pt x="51934" y="0"/>
                  </a:lnTo>
                  <a:lnTo>
                    <a:pt x="269825" y="0"/>
                  </a:lnTo>
                  <a:lnTo>
                    <a:pt x="269825" y="4000"/>
                  </a:lnTo>
                  <a:lnTo>
                    <a:pt x="54667" y="4000"/>
                  </a:lnTo>
                  <a:lnTo>
                    <a:pt x="32409" y="11922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/>
          <p:nvPr/>
        </p:nvSpPr>
        <p:spPr>
          <a:xfrm>
            <a:off x="4172939" y="1187682"/>
            <a:ext cx="40640" cy="0"/>
          </a:xfrm>
          <a:custGeom>
            <a:avLst/>
            <a:gdLst/>
            <a:ahLst/>
            <a:cxnLst/>
            <a:rect l="l" t="t" r="r" b="b"/>
            <a:pathLst>
              <a:path w="40639" h="0">
                <a:moveTo>
                  <a:pt x="0" y="0"/>
                </a:moveTo>
                <a:lnTo>
                  <a:pt x="40610" y="0"/>
                </a:lnTo>
              </a:path>
            </a:pathLst>
          </a:custGeom>
          <a:ln w="3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366230" y="1505342"/>
            <a:ext cx="61594" cy="0"/>
          </a:xfrm>
          <a:custGeom>
            <a:avLst/>
            <a:gdLst/>
            <a:ahLst/>
            <a:cxnLst/>
            <a:rect l="l" t="t" r="r" b="b"/>
            <a:pathLst>
              <a:path w="61595" h="0">
                <a:moveTo>
                  <a:pt x="0" y="0"/>
                </a:moveTo>
                <a:lnTo>
                  <a:pt x="61306" y="0"/>
                </a:lnTo>
              </a:path>
            </a:pathLst>
          </a:custGeom>
          <a:ln w="760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650503" y="1370517"/>
            <a:ext cx="0" cy="269875"/>
          </a:xfrm>
          <a:custGeom>
            <a:avLst/>
            <a:gdLst/>
            <a:ahLst/>
            <a:cxnLst/>
            <a:rect l="l" t="t" r="r" b="b"/>
            <a:pathLst>
              <a:path w="0" h="269875">
                <a:moveTo>
                  <a:pt x="0" y="0"/>
                </a:moveTo>
                <a:lnTo>
                  <a:pt x="0" y="269650"/>
                </a:lnTo>
              </a:path>
            </a:pathLst>
          </a:custGeom>
          <a:ln w="741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216283" y="1644168"/>
            <a:ext cx="40640" cy="0"/>
          </a:xfrm>
          <a:custGeom>
            <a:avLst/>
            <a:gdLst/>
            <a:ahLst/>
            <a:cxnLst/>
            <a:rect l="l" t="t" r="r" b="b"/>
            <a:pathLst>
              <a:path w="40639" h="0">
                <a:moveTo>
                  <a:pt x="0" y="0"/>
                </a:moveTo>
                <a:lnTo>
                  <a:pt x="40610" y="0"/>
                </a:lnTo>
              </a:path>
            </a:pathLst>
          </a:custGeom>
          <a:ln w="3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4392579" y="1725487"/>
            <a:ext cx="446405" cy="3168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84175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172938" y="2023040"/>
            <a:ext cx="40640" cy="0"/>
          </a:xfrm>
          <a:custGeom>
            <a:avLst/>
            <a:gdLst/>
            <a:ahLst/>
            <a:cxnLst/>
            <a:rect l="l" t="t" r="r" b="b"/>
            <a:pathLst>
              <a:path w="40639" h="0">
                <a:moveTo>
                  <a:pt x="0" y="0"/>
                </a:moveTo>
                <a:lnTo>
                  <a:pt x="40610" y="0"/>
                </a:lnTo>
              </a:path>
            </a:pathLst>
          </a:custGeom>
          <a:ln w="3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166096" y="1166981"/>
            <a:ext cx="57150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09439" y="1623467"/>
            <a:ext cx="57150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166094" y="2002339"/>
            <a:ext cx="57150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505742" y="927736"/>
            <a:ext cx="659130" cy="24384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R="167640">
              <a:lnSpc>
                <a:spcPts val="459"/>
              </a:lnSpc>
              <a:spcBef>
                <a:spcPts val="105"/>
              </a:spcBef>
            </a:pPr>
            <a:r>
              <a:rPr dirty="0" sz="600" spc="-5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  <a:p>
            <a:pPr marL="38100">
              <a:lnSpc>
                <a:spcPts val="1240"/>
              </a:lnSpc>
            </a:pPr>
            <a:r>
              <a:rPr dirty="0" sz="1200" spc="-10" i="1">
                <a:latin typeface="Times New Roman"/>
                <a:cs typeface="Times New Roman"/>
              </a:rPr>
              <a:t>r</a:t>
            </a:r>
            <a:r>
              <a:rPr dirty="0" sz="1200" spc="25" b="1">
                <a:latin typeface="Times New Roman"/>
                <a:cs typeface="Times New Roman"/>
              </a:rPr>
              <a:t>e</a:t>
            </a:r>
            <a:r>
              <a:rPr dirty="0" baseline="43650" sz="1050" spc="-15" i="1">
                <a:latin typeface="Times New Roman"/>
                <a:cs typeface="Times New Roman"/>
              </a:rPr>
              <a:t>r</a:t>
            </a:r>
            <a:r>
              <a:rPr dirty="0" baseline="43650" sz="1050" i="1">
                <a:latin typeface="Times New Roman"/>
                <a:cs typeface="Times New Roman"/>
              </a:rPr>
              <a:t>    </a:t>
            </a:r>
            <a:r>
              <a:rPr dirty="0" baseline="43650" sz="1050" spc="-89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dr</a:t>
            </a:r>
            <a:r>
              <a:rPr dirty="0" sz="1200" spc="-80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</a:t>
            </a:r>
            <a:r>
              <a:rPr dirty="0" sz="1250" spc="-4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087961" y="1080165"/>
            <a:ext cx="63500" cy="1181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00" spc="-5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481952" y="1306207"/>
            <a:ext cx="26416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43650" sz="1050" spc="-15" i="1">
                <a:latin typeface="Times New Roman"/>
                <a:cs typeface="Times New Roman"/>
              </a:rPr>
              <a:t>r</a:t>
            </a:r>
            <a:r>
              <a:rPr dirty="0" baseline="-43650" sz="1050" spc="-44" i="1">
                <a:latin typeface="Times New Roman"/>
                <a:cs typeface="Times New Roman"/>
              </a:rPr>
              <a:t> </a:t>
            </a:r>
            <a:r>
              <a:rPr dirty="0" baseline="-18518" sz="900" spc="-7">
                <a:latin typeface="Times New Roman"/>
                <a:cs typeface="Times New Roman"/>
              </a:rPr>
              <a:t>2</a:t>
            </a:r>
            <a:r>
              <a:rPr dirty="0" baseline="-18518" sz="900" spc="97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692398" y="908133"/>
            <a:ext cx="2095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r>
              <a:rPr dirty="0" sz="700" spc="160">
                <a:latin typeface="Times New Roman"/>
                <a:cs typeface="Times New Roman"/>
              </a:rPr>
              <a:t> </a:t>
            </a:r>
            <a:r>
              <a:rPr dirty="0" sz="700" spc="160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181345" y="903551"/>
            <a:ext cx="272415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Symbol"/>
                <a:cs typeface="Symbol"/>
              </a:rPr>
              <a:t></a:t>
            </a:r>
            <a:r>
              <a:rPr dirty="0" sz="700">
                <a:latin typeface="Times New Roman"/>
                <a:cs typeface="Times New Roman"/>
              </a:rPr>
              <a:t>    </a:t>
            </a:r>
            <a:r>
              <a:rPr dirty="0" sz="700" spc="5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671702" y="1095368"/>
            <a:ext cx="424815" cy="1479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   </a:t>
            </a:r>
            <a:r>
              <a:rPr dirty="0" sz="700" spc="60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>
                <a:latin typeface="Times New Roman"/>
                <a:cs typeface="Times New Roman"/>
              </a:rPr>
              <a:t>  </a:t>
            </a:r>
            <a:r>
              <a:rPr dirty="0" sz="700" spc="-30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Times New Roman"/>
                <a:cs typeface="Times New Roman"/>
              </a:rPr>
              <a:t>9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105">
                <a:latin typeface="Times New Roman"/>
                <a:cs typeface="Times New Roman"/>
              </a:rPr>
              <a:t> </a:t>
            </a:r>
            <a:r>
              <a:rPr dirty="0" sz="800" spc="-10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203621" y="1103563"/>
            <a:ext cx="229235" cy="31686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10">
                <a:latin typeface="Symbol"/>
                <a:cs typeface="Symbol"/>
              </a:rPr>
              <a:t></a:t>
            </a:r>
            <a:r>
              <a:rPr dirty="0" sz="700" spc="-10">
                <a:latin typeface="Times New Roman"/>
                <a:cs typeface="Times New Roman"/>
              </a:rPr>
              <a:t>    </a:t>
            </a:r>
            <a:r>
              <a:rPr dirty="0" sz="700" spc="10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  <a:p>
            <a:pPr marL="33655">
              <a:lnSpc>
                <a:spcPct val="100000"/>
              </a:lnSpc>
              <a:spcBef>
                <a:spcPts val="565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181318" y="1738908"/>
            <a:ext cx="117475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518306" y="1791098"/>
            <a:ext cx="6921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319158" y="1807102"/>
            <a:ext cx="70485" cy="228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49528" y="1787250"/>
            <a:ext cx="561340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10" b="1">
                <a:latin typeface="Times New Roman"/>
                <a:cs typeface="Times New Roman"/>
              </a:rPr>
              <a:t>e</a:t>
            </a:r>
            <a:r>
              <a:rPr dirty="0" sz="1200" spc="330" b="1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Symbol"/>
                <a:cs typeface="Symbol"/>
              </a:rPr>
              <a:t></a:t>
            </a:r>
            <a:r>
              <a:rPr dirty="0" sz="1200" spc="20">
                <a:latin typeface="Times New Roman"/>
                <a:cs typeface="Times New Roman"/>
              </a:rPr>
              <a:t>1</a:t>
            </a:r>
            <a:r>
              <a:rPr dirty="0" sz="1200" spc="165">
                <a:latin typeface="Times New Roman"/>
                <a:cs typeface="Times New Roman"/>
              </a:rPr>
              <a:t> </a:t>
            </a:r>
            <a:r>
              <a:rPr dirty="0" sz="1200" spc="-25" i="1">
                <a:latin typeface="Times New Roman"/>
                <a:cs typeface="Times New Roman"/>
              </a:rPr>
              <a:t>d</a:t>
            </a:r>
            <a:r>
              <a:rPr dirty="0" sz="1250" spc="-2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731861" y="1369532"/>
            <a:ext cx="179070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15" i="1">
                <a:latin typeface="Times New Roman"/>
                <a:cs typeface="Times New Roman"/>
              </a:rPr>
              <a:t>d</a:t>
            </a:r>
            <a:r>
              <a:rPr dirty="0" sz="1250" spc="-4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203588" y="1938968"/>
            <a:ext cx="73025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1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104072" y="1773495"/>
            <a:ext cx="119380" cy="30226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r>
              <a:rPr dirty="0" sz="500" spc="-5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959104" y="1378272"/>
            <a:ext cx="294640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spc="-1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18518" sz="1800" spc="-1245">
                <a:latin typeface="Symbol"/>
                <a:cs typeface="Symbol"/>
              </a:rPr>
              <a:t></a:t>
            </a:r>
            <a:r>
              <a:rPr dirty="0" sz="1200" spc="-15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061207" y="1480701"/>
            <a:ext cx="68643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0"/>
              </a:spcBef>
              <a:tabLst>
                <a:tab pos="603885" algn="l"/>
              </a:tabLst>
            </a:pPr>
            <a:r>
              <a:rPr dirty="0" sz="1200" spc="40">
                <a:latin typeface="Symbol"/>
                <a:cs typeface="Symbol"/>
              </a:rPr>
              <a:t></a:t>
            </a:r>
            <a:r>
              <a:rPr dirty="0" baseline="11111" sz="750" spc="-7">
                <a:latin typeface="Times New Roman"/>
                <a:cs typeface="Times New Roman"/>
              </a:rPr>
              <a:t>3</a:t>
            </a:r>
            <a:r>
              <a:rPr dirty="0" baseline="11111" sz="750" spc="-120">
                <a:latin typeface="Times New Roman"/>
                <a:cs typeface="Times New Roman"/>
              </a:rPr>
              <a:t> </a:t>
            </a:r>
            <a:r>
              <a:rPr dirty="0" baseline="-11904" sz="1050" spc="-15">
                <a:latin typeface="Symbol"/>
                <a:cs typeface="Symbol"/>
              </a:rPr>
              <a:t></a:t>
            </a:r>
            <a:r>
              <a:rPr dirty="0" baseline="-11904" sz="1050">
                <a:latin typeface="Times New Roman"/>
                <a:cs typeface="Times New Roman"/>
              </a:rPr>
              <a:t>  </a:t>
            </a:r>
            <a:r>
              <a:rPr dirty="0" baseline="-11904" sz="1050" spc="30">
                <a:latin typeface="Times New Roman"/>
                <a:cs typeface="Times New Roman"/>
              </a:rPr>
              <a:t> </a:t>
            </a:r>
            <a:r>
              <a:rPr dirty="0" baseline="35714" sz="1050" spc="-15">
                <a:latin typeface="Times New Roman"/>
                <a:cs typeface="Times New Roman"/>
              </a:rPr>
              <a:t>2</a:t>
            </a:r>
            <a:r>
              <a:rPr dirty="0" baseline="35714" sz="105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104072" y="938136"/>
            <a:ext cx="293370" cy="30226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r>
              <a:rPr dirty="0" sz="500" spc="-5">
                <a:latin typeface="Times New Roman"/>
                <a:cs typeface="Times New Roman"/>
              </a:rPr>
              <a:t>3</a:t>
            </a:r>
            <a:r>
              <a:rPr dirty="0" sz="500" spc="-5">
                <a:latin typeface="Times New Roman"/>
                <a:cs typeface="Times New Roman"/>
              </a:rPr>
              <a:t>      </a:t>
            </a:r>
            <a:r>
              <a:rPr dirty="0" sz="500" spc="10">
                <a:latin typeface="Times New Roman"/>
                <a:cs typeface="Times New Roman"/>
              </a:rPr>
              <a:t> </a:t>
            </a: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217960" y="959739"/>
            <a:ext cx="899794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spc="55" b="1">
                <a:latin typeface="Times New Roman"/>
                <a:cs typeface="Times New Roman"/>
              </a:rPr>
              <a:t>e</a:t>
            </a:r>
            <a:r>
              <a:rPr dirty="0" baseline="38194" sz="1200" spc="-15" i="1">
                <a:latin typeface="Times New Roman"/>
                <a:cs typeface="Times New Roman"/>
              </a:rPr>
              <a:t>x</a:t>
            </a:r>
            <a:r>
              <a:rPr dirty="0" baseline="38194" sz="1200" spc="-97" i="1">
                <a:latin typeface="Times New Roman"/>
                <a:cs typeface="Times New Roman"/>
              </a:rPr>
              <a:t> </a:t>
            </a:r>
            <a:r>
              <a:rPr dirty="0" baseline="78703" sz="900" spc="-7">
                <a:latin typeface="Times New Roman"/>
                <a:cs typeface="Times New Roman"/>
              </a:rPr>
              <a:t>2</a:t>
            </a:r>
            <a:r>
              <a:rPr dirty="0" baseline="78703" sz="900" spc="-67">
                <a:latin typeface="Times New Roman"/>
                <a:cs typeface="Times New Roman"/>
              </a:rPr>
              <a:t> </a:t>
            </a:r>
            <a:r>
              <a:rPr dirty="0" baseline="43650" sz="1050" spc="-15">
                <a:latin typeface="Symbol"/>
                <a:cs typeface="Symbol"/>
              </a:rPr>
              <a:t>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baseline="38194" sz="1200" spc="-15" i="1">
                <a:latin typeface="Times New Roman"/>
                <a:cs typeface="Times New Roman"/>
              </a:rPr>
              <a:t>y</a:t>
            </a:r>
            <a:r>
              <a:rPr dirty="0" baseline="38194" sz="1200" spc="-82" i="1">
                <a:latin typeface="Times New Roman"/>
                <a:cs typeface="Times New Roman"/>
              </a:rPr>
              <a:t> </a:t>
            </a:r>
            <a:r>
              <a:rPr dirty="0" baseline="78703" sz="900" spc="-7">
                <a:latin typeface="Times New Roman"/>
                <a:cs typeface="Times New Roman"/>
              </a:rPr>
              <a:t>2</a:t>
            </a:r>
            <a:r>
              <a:rPr dirty="0" baseline="78703" sz="900">
                <a:latin typeface="Times New Roman"/>
                <a:cs typeface="Times New Roman"/>
              </a:rPr>
              <a:t> </a:t>
            </a:r>
            <a:r>
              <a:rPr dirty="0" baseline="78703" sz="900" spc="82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dy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337104" y="1324611"/>
            <a:ext cx="21653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700" spc="-10">
                <a:latin typeface="Times New Roman"/>
                <a:cs typeface="Times New Roman"/>
              </a:rPr>
              <a:t>1</a:t>
            </a:r>
            <a:r>
              <a:rPr dirty="0" sz="700" spc="10">
                <a:latin typeface="Times New Roman"/>
                <a:cs typeface="Times New Roman"/>
              </a:rPr>
              <a:t> </a:t>
            </a:r>
            <a:r>
              <a:rPr dirty="0" baseline="-18518" sz="1800" spc="-15" b="1">
                <a:latin typeface="Times New Roman"/>
                <a:cs typeface="Times New Roman"/>
              </a:rPr>
              <a:t>e</a:t>
            </a:r>
            <a:endParaRPr baseline="-18518" sz="18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984504" y="1795176"/>
            <a:ext cx="10795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617803" y="938136"/>
            <a:ext cx="226060" cy="30226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r>
              <a:rPr dirty="0" sz="1800" spc="70">
                <a:latin typeface="Times New Roman"/>
                <a:cs typeface="Times New Roman"/>
              </a:rPr>
              <a:t> </a:t>
            </a: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01712" y="2282450"/>
            <a:ext cx="2630805" cy="3930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250" spc="-180">
                <a:latin typeface="Symbol"/>
                <a:cs typeface="Symbol"/>
              </a:rPr>
              <a:t></a:t>
            </a:r>
            <a:r>
              <a:rPr dirty="0" sz="1250" spc="16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2196667" y="3050317"/>
            <a:ext cx="271780" cy="114300"/>
            <a:chOff x="2196667" y="3050317"/>
            <a:chExt cx="271780" cy="114300"/>
          </a:xfrm>
        </p:grpSpPr>
        <p:sp>
          <p:nvSpPr>
            <p:cNvPr id="40" name="object 40"/>
            <p:cNvSpPr/>
            <p:nvPr/>
          </p:nvSpPr>
          <p:spPr>
            <a:xfrm>
              <a:off x="2197453" y="3121494"/>
              <a:ext cx="8255" cy="6350"/>
            </a:xfrm>
            <a:custGeom>
              <a:avLst/>
              <a:gdLst/>
              <a:ahLst/>
              <a:cxnLst/>
              <a:rect l="l" t="t" r="r" b="b"/>
              <a:pathLst>
                <a:path w="8255" h="6350">
                  <a:moveTo>
                    <a:pt x="0" y="6122"/>
                  </a:moveTo>
                  <a:lnTo>
                    <a:pt x="785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2205310" y="3121493"/>
              <a:ext cx="22225" cy="43180"/>
            </a:xfrm>
            <a:custGeom>
              <a:avLst/>
              <a:gdLst/>
              <a:ahLst/>
              <a:cxnLst/>
              <a:rect l="l" t="t" r="r" b="b"/>
              <a:pathLst>
                <a:path w="22225" h="43180">
                  <a:moveTo>
                    <a:pt x="0" y="0"/>
                  </a:moveTo>
                  <a:lnTo>
                    <a:pt x="21997" y="4285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2227307" y="3052232"/>
              <a:ext cx="22860" cy="112395"/>
            </a:xfrm>
            <a:custGeom>
              <a:avLst/>
              <a:gdLst/>
              <a:ahLst/>
              <a:cxnLst/>
              <a:rect l="l" t="t" r="r" b="b"/>
              <a:pathLst>
                <a:path w="22860" h="112394">
                  <a:moveTo>
                    <a:pt x="0" y="112117"/>
                  </a:moveTo>
                  <a:lnTo>
                    <a:pt x="227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2250091" y="3052231"/>
              <a:ext cx="218440" cy="0"/>
            </a:xfrm>
            <a:custGeom>
              <a:avLst/>
              <a:gdLst/>
              <a:ahLst/>
              <a:cxnLst/>
              <a:rect l="l" t="t" r="r" b="b"/>
              <a:pathLst>
                <a:path w="218439" h="0">
                  <a:moveTo>
                    <a:pt x="0" y="0"/>
                  </a:moveTo>
                  <a:lnTo>
                    <a:pt x="21801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2196667" y="3050317"/>
              <a:ext cx="271780" cy="114300"/>
            </a:xfrm>
            <a:custGeom>
              <a:avLst/>
              <a:gdLst/>
              <a:ahLst/>
              <a:cxnLst/>
              <a:rect l="l" t="t" r="r" b="b"/>
              <a:pathLst>
                <a:path w="271780" h="114300">
                  <a:moveTo>
                    <a:pt x="32604" y="114030"/>
                  </a:moveTo>
                  <a:lnTo>
                    <a:pt x="28675" y="114030"/>
                  </a:lnTo>
                  <a:lnTo>
                    <a:pt x="6677" y="74234"/>
                  </a:lnTo>
                  <a:lnTo>
                    <a:pt x="1572" y="78444"/>
                  </a:lnTo>
                  <a:lnTo>
                    <a:pt x="0" y="76530"/>
                  </a:lnTo>
                  <a:lnTo>
                    <a:pt x="10998" y="68494"/>
                  </a:lnTo>
                  <a:lnTo>
                    <a:pt x="30639" y="104464"/>
                  </a:lnTo>
                  <a:lnTo>
                    <a:pt x="52245" y="0"/>
                  </a:lnTo>
                  <a:lnTo>
                    <a:pt x="271436" y="0"/>
                  </a:lnTo>
                  <a:lnTo>
                    <a:pt x="271436" y="3826"/>
                  </a:lnTo>
                  <a:lnTo>
                    <a:pt x="54994" y="3826"/>
                  </a:lnTo>
                  <a:lnTo>
                    <a:pt x="32604" y="11403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5" name="object 45"/>
          <p:cNvSpPr txBox="1"/>
          <p:nvPr/>
        </p:nvSpPr>
        <p:spPr>
          <a:xfrm>
            <a:off x="3717526" y="2850498"/>
            <a:ext cx="448945" cy="3041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86080" algn="l"/>
              </a:tabLst>
            </a:pPr>
            <a:r>
              <a:rPr dirty="0" sz="1800" spc="-210">
                <a:latin typeface="Symbol"/>
                <a:cs typeface="Symbol"/>
              </a:rPr>
              <a:t></a:t>
            </a:r>
            <a:r>
              <a:rPr dirty="0" sz="1800" spc="-210">
                <a:latin typeface="Times New Roman"/>
                <a:cs typeface="Times New Roman"/>
              </a:rPr>
              <a:t>	</a:t>
            </a:r>
            <a:r>
              <a:rPr dirty="0" sz="1800" spc="-210">
                <a:latin typeface="Symbol"/>
                <a:cs typeface="Symbol"/>
              </a:rPr>
              <a:t>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3496501" y="3135646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 h="0">
                <a:moveTo>
                  <a:pt x="0" y="0"/>
                </a:moveTo>
                <a:lnTo>
                  <a:pt x="40853" y="0"/>
                </a:lnTo>
              </a:path>
            </a:pathLst>
          </a:custGeom>
          <a:ln w="34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3510119" y="3219756"/>
            <a:ext cx="448945" cy="3041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86080" algn="l"/>
              </a:tabLst>
            </a:pPr>
            <a:r>
              <a:rPr dirty="0" sz="1800" spc="-210">
                <a:latin typeface="Symbol"/>
                <a:cs typeface="Symbol"/>
              </a:rPr>
              <a:t></a:t>
            </a:r>
            <a:r>
              <a:rPr dirty="0" sz="1800" spc="-210">
                <a:latin typeface="Times New Roman"/>
                <a:cs typeface="Times New Roman"/>
              </a:rPr>
              <a:t>	</a:t>
            </a:r>
            <a:r>
              <a:rPr dirty="0" sz="1800" spc="-210">
                <a:latin typeface="Symbol"/>
                <a:cs typeface="Symbol"/>
              </a:rPr>
              <a:t></a:t>
            </a:r>
            <a:endParaRPr sz="1800">
              <a:latin typeface="Symbol"/>
              <a:cs typeface="Symbol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4057641" y="3292148"/>
            <a:ext cx="62865" cy="234315"/>
            <a:chOff x="4057641" y="3292148"/>
            <a:chExt cx="62865" cy="234315"/>
          </a:xfrm>
        </p:grpSpPr>
        <p:sp>
          <p:nvSpPr>
            <p:cNvPr id="49" name="object 49"/>
            <p:cNvSpPr/>
            <p:nvPr/>
          </p:nvSpPr>
          <p:spPr>
            <a:xfrm>
              <a:off x="4061373" y="3292148"/>
              <a:ext cx="0" cy="234315"/>
            </a:xfrm>
            <a:custGeom>
              <a:avLst/>
              <a:gdLst/>
              <a:ahLst/>
              <a:cxnLst/>
              <a:rect l="l" t="t" r="r" b="b"/>
              <a:pathLst>
                <a:path w="0" h="234314">
                  <a:moveTo>
                    <a:pt x="0" y="0"/>
                  </a:moveTo>
                  <a:lnTo>
                    <a:pt x="0" y="234183"/>
                  </a:lnTo>
                </a:path>
              </a:pathLst>
            </a:custGeom>
            <a:ln w="74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4079050" y="3511790"/>
              <a:ext cx="41275" cy="0"/>
            </a:xfrm>
            <a:custGeom>
              <a:avLst/>
              <a:gdLst/>
              <a:ahLst/>
              <a:cxnLst/>
              <a:rect l="l" t="t" r="r" b="b"/>
              <a:pathLst>
                <a:path w="41275" h="0">
                  <a:moveTo>
                    <a:pt x="0" y="0"/>
                  </a:moveTo>
                  <a:lnTo>
                    <a:pt x="40853" y="0"/>
                  </a:lnTo>
                </a:path>
              </a:pathLst>
            </a:custGeom>
            <a:ln w="34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1" name="object 51"/>
          <p:cNvSpPr txBox="1"/>
          <p:nvPr/>
        </p:nvSpPr>
        <p:spPr>
          <a:xfrm>
            <a:off x="4572691" y="3219752"/>
            <a:ext cx="448945" cy="3041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86080" algn="l"/>
              </a:tabLst>
            </a:pPr>
            <a:r>
              <a:rPr dirty="0" sz="1800" spc="-210">
                <a:latin typeface="Symbol"/>
                <a:cs typeface="Symbol"/>
              </a:rPr>
              <a:t></a:t>
            </a:r>
            <a:r>
              <a:rPr dirty="0" sz="1800" spc="-210">
                <a:latin typeface="Times New Roman"/>
                <a:cs typeface="Times New Roman"/>
              </a:rPr>
              <a:t>	</a:t>
            </a:r>
            <a:r>
              <a:rPr dirty="0" sz="1800" spc="-210">
                <a:latin typeface="Symbol"/>
                <a:cs typeface="Symbol"/>
              </a:rPr>
              <a:t></a:t>
            </a:r>
            <a:endParaRPr sz="1800">
              <a:latin typeface="Symbol"/>
              <a:cs typeface="Symbol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4353826" y="3271288"/>
            <a:ext cx="1468755" cy="276225"/>
            <a:chOff x="4353826" y="3271288"/>
            <a:chExt cx="1468755" cy="276225"/>
          </a:xfrm>
        </p:grpSpPr>
        <p:sp>
          <p:nvSpPr>
            <p:cNvPr id="53" name="object 53"/>
            <p:cNvSpPr/>
            <p:nvPr/>
          </p:nvSpPr>
          <p:spPr>
            <a:xfrm>
              <a:off x="4357557" y="3271481"/>
              <a:ext cx="0" cy="275590"/>
            </a:xfrm>
            <a:custGeom>
              <a:avLst/>
              <a:gdLst/>
              <a:ahLst/>
              <a:cxnLst/>
              <a:rect l="l" t="t" r="r" b="b"/>
              <a:pathLst>
                <a:path w="0" h="275589">
                  <a:moveTo>
                    <a:pt x="0" y="0"/>
                  </a:moveTo>
                  <a:lnTo>
                    <a:pt x="0" y="275510"/>
                  </a:lnTo>
                </a:path>
              </a:pathLst>
            </a:custGeom>
            <a:ln w="74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5818052" y="3271480"/>
              <a:ext cx="0" cy="275590"/>
            </a:xfrm>
            <a:custGeom>
              <a:avLst/>
              <a:gdLst/>
              <a:ahLst/>
              <a:cxnLst/>
              <a:rect l="l" t="t" r="r" b="b"/>
              <a:pathLst>
                <a:path w="0" h="275589">
                  <a:moveTo>
                    <a:pt x="0" y="0"/>
                  </a:moveTo>
                  <a:lnTo>
                    <a:pt x="0" y="275510"/>
                  </a:lnTo>
                </a:path>
              </a:pathLst>
            </a:custGeom>
            <a:ln w="74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4354022" y="3274923"/>
              <a:ext cx="1468120" cy="0"/>
            </a:xfrm>
            <a:custGeom>
              <a:avLst/>
              <a:gdLst/>
              <a:ahLst/>
              <a:cxnLst/>
              <a:rect l="l" t="t" r="r" b="b"/>
              <a:pathLst>
                <a:path w="1468120" h="0">
                  <a:moveTo>
                    <a:pt x="0" y="0"/>
                  </a:moveTo>
                  <a:lnTo>
                    <a:pt x="1467958" y="0"/>
                  </a:lnTo>
                </a:path>
              </a:pathLst>
            </a:custGeom>
            <a:ln w="72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4354022" y="3543162"/>
              <a:ext cx="1468120" cy="0"/>
            </a:xfrm>
            <a:custGeom>
              <a:avLst/>
              <a:gdLst/>
              <a:ahLst/>
              <a:cxnLst/>
              <a:rect l="l" t="t" r="r" b="b"/>
              <a:pathLst>
                <a:path w="1468120" h="0">
                  <a:moveTo>
                    <a:pt x="0" y="0"/>
                  </a:moveTo>
                  <a:lnTo>
                    <a:pt x="1467958" y="0"/>
                  </a:lnTo>
                </a:path>
              </a:pathLst>
            </a:custGeom>
            <a:ln w="72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7" name="object 57"/>
          <p:cNvSpPr txBox="1"/>
          <p:nvPr/>
        </p:nvSpPr>
        <p:spPr>
          <a:xfrm>
            <a:off x="3489694" y="3115280"/>
            <a:ext cx="57150" cy="996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450" spc="20">
                <a:latin typeface="Times New Roman"/>
                <a:cs typeface="Times New Roman"/>
              </a:rPr>
              <a:t>2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072242" y="3491427"/>
            <a:ext cx="57150" cy="996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450" spc="20">
                <a:latin typeface="Times New Roman"/>
                <a:cs typeface="Times New Roman"/>
              </a:rPr>
              <a:t>2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405126" y="3032243"/>
            <a:ext cx="63500" cy="1143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550" spc="20">
                <a:latin typeface="Times New Roman"/>
                <a:cs typeface="Times New Roman"/>
              </a:rPr>
              <a:t>2</a:t>
            </a:r>
            <a:endParaRPr sz="55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007203" y="2867700"/>
            <a:ext cx="210820" cy="1276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650" spc="15">
                <a:latin typeface="Times New Roman"/>
                <a:cs typeface="Times New Roman"/>
              </a:rPr>
              <a:t>3</a:t>
            </a:r>
            <a:r>
              <a:rPr dirty="0" sz="650" spc="15">
                <a:latin typeface="Times New Roman"/>
                <a:cs typeface="Times New Roman"/>
              </a:rPr>
              <a:t>    </a:t>
            </a:r>
            <a:r>
              <a:rPr dirty="0" sz="650" spc="-45">
                <a:latin typeface="Times New Roman"/>
                <a:cs typeface="Times New Roman"/>
              </a:rPr>
              <a:t> </a:t>
            </a:r>
            <a:r>
              <a:rPr dirty="0" sz="650" spc="15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505050" y="2862864"/>
            <a:ext cx="11811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844016" y="2913235"/>
            <a:ext cx="69215" cy="1276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650" spc="15">
                <a:latin typeface="Times New Roman"/>
                <a:cs typeface="Times New Roman"/>
              </a:rPr>
              <a:t>9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643679" y="2928541"/>
            <a:ext cx="71120" cy="21971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ts val="755"/>
              </a:lnSpc>
              <a:spcBef>
                <a:spcPts val="114"/>
              </a:spcBef>
            </a:pPr>
            <a:r>
              <a:rPr dirty="0" u="sng" sz="650" spc="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  <a:p>
            <a:pPr marL="13970">
              <a:lnSpc>
                <a:spcPts val="755"/>
              </a:lnSpc>
            </a:pPr>
            <a:r>
              <a:rPr dirty="0" sz="650" spc="15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986384" y="3046777"/>
            <a:ext cx="427355" cy="1422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650" spc="15">
                <a:latin typeface="Times New Roman"/>
                <a:cs typeface="Times New Roman"/>
              </a:rPr>
              <a:t>0</a:t>
            </a:r>
            <a:r>
              <a:rPr dirty="0" sz="650" spc="15">
                <a:latin typeface="Times New Roman"/>
                <a:cs typeface="Times New Roman"/>
              </a:rPr>
              <a:t>    </a:t>
            </a:r>
            <a:r>
              <a:rPr dirty="0" sz="650" spc="-50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Symbol"/>
                <a:cs typeface="Symbol"/>
              </a:rPr>
              <a:t></a:t>
            </a:r>
            <a:r>
              <a:rPr dirty="0" sz="650">
                <a:latin typeface="Times New Roman"/>
                <a:cs typeface="Times New Roman"/>
              </a:rPr>
              <a:t>  </a:t>
            </a:r>
            <a:r>
              <a:rPr dirty="0" sz="650" spc="10">
                <a:latin typeface="Times New Roman"/>
                <a:cs typeface="Times New Roman"/>
              </a:rPr>
              <a:t> </a:t>
            </a:r>
            <a:r>
              <a:rPr dirty="0" sz="650" spc="45">
                <a:latin typeface="Times New Roman"/>
                <a:cs typeface="Times New Roman"/>
              </a:rPr>
              <a:t>9</a:t>
            </a:r>
            <a:r>
              <a:rPr dirty="0" sz="650" spc="20">
                <a:latin typeface="Symbol"/>
                <a:cs typeface="Symbol"/>
              </a:rPr>
              <a:t></a:t>
            </a:r>
            <a:r>
              <a:rPr dirty="0" sz="650" spc="-95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x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065173" y="3225233"/>
            <a:ext cx="11811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046842" y="3401644"/>
            <a:ext cx="161925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450" spc="20">
                <a:latin typeface="Times New Roman"/>
                <a:cs typeface="Times New Roman"/>
              </a:rPr>
              <a:t>3</a:t>
            </a:r>
            <a:r>
              <a:rPr dirty="0" sz="450" spc="-65">
                <a:latin typeface="Times New Roman"/>
                <a:cs typeface="Times New Roman"/>
              </a:rPr>
              <a:t> </a:t>
            </a:r>
            <a:r>
              <a:rPr dirty="0" baseline="-19841" sz="1050" spc="-15">
                <a:latin typeface="Symbol"/>
                <a:cs typeface="Symbol"/>
              </a:rPr>
              <a:t></a:t>
            </a:r>
            <a:endParaRPr baseline="-19841" sz="1050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636610" y="3282491"/>
            <a:ext cx="69215" cy="1276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650" spc="15">
                <a:latin typeface="Times New Roman"/>
                <a:cs typeface="Times New Roman"/>
              </a:rPr>
              <a:t>9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699213" y="3282491"/>
            <a:ext cx="69215" cy="1276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650" spc="15">
                <a:latin typeface="Times New Roman"/>
                <a:cs typeface="Times New Roman"/>
              </a:rPr>
              <a:t>9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436273" y="3297797"/>
            <a:ext cx="69215" cy="1276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u="sng" sz="650" spc="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383328" y="3297797"/>
            <a:ext cx="71120" cy="21971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ts val="755"/>
              </a:lnSpc>
              <a:spcBef>
                <a:spcPts val="114"/>
              </a:spcBef>
            </a:pPr>
            <a:r>
              <a:rPr dirty="0" u="sng" sz="650" spc="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  <a:p>
            <a:pPr marL="13970">
              <a:lnSpc>
                <a:spcPts val="755"/>
              </a:lnSpc>
            </a:pPr>
            <a:r>
              <a:rPr dirty="0" sz="650" spc="15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3437845" y="3390016"/>
            <a:ext cx="69215" cy="1276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650" spc="15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774866" y="2908674"/>
            <a:ext cx="564515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50" spc="15" b="1">
                <a:latin typeface="Times New Roman"/>
                <a:cs typeface="Times New Roman"/>
              </a:rPr>
              <a:t>e </a:t>
            </a:r>
            <a:r>
              <a:rPr dirty="0" sz="1150" spc="40" b="1">
                <a:latin typeface="Times New Roman"/>
                <a:cs typeface="Times New Roman"/>
              </a:rPr>
              <a:t> </a:t>
            </a:r>
            <a:r>
              <a:rPr dirty="0" sz="1150" spc="50">
                <a:latin typeface="Symbol"/>
                <a:cs typeface="Symbol"/>
              </a:rPr>
              <a:t></a:t>
            </a:r>
            <a:r>
              <a:rPr dirty="0" sz="1150" spc="50">
                <a:latin typeface="Times New Roman"/>
                <a:cs typeface="Times New Roman"/>
              </a:rPr>
              <a:t>1</a:t>
            </a:r>
            <a:r>
              <a:rPr dirty="0" sz="1150" spc="185">
                <a:latin typeface="Times New Roman"/>
                <a:cs typeface="Times New Roman"/>
              </a:rPr>
              <a:t> </a:t>
            </a:r>
            <a:r>
              <a:rPr dirty="0" sz="1150" i="1">
                <a:latin typeface="Times New Roman"/>
                <a:cs typeface="Times New Roman"/>
              </a:rPr>
              <a:t>d</a:t>
            </a:r>
            <a:r>
              <a:rPr dirty="0" sz="1200">
                <a:latin typeface="Symbol"/>
                <a:cs typeface="Symbol"/>
              </a:rPr>
              <a:t>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307040" y="3277937"/>
            <a:ext cx="73533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73050" algn="l"/>
              </a:tabLst>
            </a:pP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	</a:t>
            </a:r>
            <a:r>
              <a:rPr dirty="0" sz="1150" spc="15" b="1">
                <a:latin typeface="Times New Roman"/>
                <a:cs typeface="Times New Roman"/>
              </a:rPr>
              <a:t>e </a:t>
            </a:r>
            <a:r>
              <a:rPr dirty="0" sz="1150" spc="35" b="1">
                <a:latin typeface="Times New Roman"/>
                <a:cs typeface="Times New Roman"/>
              </a:rPr>
              <a:t> </a:t>
            </a:r>
            <a:r>
              <a:rPr dirty="0" sz="1150" spc="50">
                <a:latin typeface="Symbol"/>
                <a:cs typeface="Symbol"/>
              </a:rPr>
              <a:t></a:t>
            </a:r>
            <a:r>
              <a:rPr dirty="0" sz="1150" spc="50">
                <a:latin typeface="Times New Roman"/>
                <a:cs typeface="Times New Roman"/>
              </a:rPr>
              <a:t>1</a:t>
            </a:r>
            <a:r>
              <a:rPr dirty="0" sz="1150" spc="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221126" y="3277937"/>
            <a:ext cx="159004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43840" algn="l"/>
              </a:tabLst>
            </a:pP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</a:t>
            </a:r>
            <a:r>
              <a:rPr dirty="0" sz="1200" spc="425">
                <a:latin typeface="Times New Roman"/>
                <a:cs typeface="Times New Roman"/>
              </a:rPr>
              <a:t> </a:t>
            </a:r>
            <a:r>
              <a:rPr dirty="0" sz="1150" spc="15" b="1">
                <a:latin typeface="Times New Roman"/>
                <a:cs typeface="Times New Roman"/>
              </a:rPr>
              <a:t>e </a:t>
            </a:r>
            <a:r>
              <a:rPr dirty="0" sz="1150" spc="70" b="1">
                <a:latin typeface="Times New Roman"/>
                <a:cs typeface="Times New Roman"/>
              </a:rPr>
              <a:t> </a:t>
            </a:r>
            <a:r>
              <a:rPr dirty="0" sz="1150" spc="50">
                <a:latin typeface="Symbol"/>
                <a:cs typeface="Symbol"/>
              </a:rPr>
              <a:t></a:t>
            </a:r>
            <a:r>
              <a:rPr dirty="0" sz="1150" spc="50">
                <a:latin typeface="Times New Roman"/>
                <a:cs typeface="Times New Roman"/>
              </a:rPr>
              <a:t>1</a:t>
            </a:r>
            <a:r>
              <a:rPr dirty="0" sz="1150" spc="31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6363.3618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3527408" y="3054176"/>
            <a:ext cx="7366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1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3427327" y="2896375"/>
            <a:ext cx="120014" cy="2901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700" spc="20">
                <a:latin typeface="Symbol"/>
                <a:cs typeface="Symbol"/>
              </a:rPr>
              <a:t></a:t>
            </a:r>
            <a:r>
              <a:rPr dirty="0" sz="450" spc="20">
                <a:latin typeface="Times New Roman"/>
                <a:cs typeface="Times New Roman"/>
              </a:rPr>
              <a:t>3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2536073" y="2917039"/>
            <a:ext cx="904875" cy="2019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150" spc="80" b="1">
                <a:latin typeface="Times New Roman"/>
                <a:cs typeface="Times New Roman"/>
              </a:rPr>
              <a:t>e</a:t>
            </a:r>
            <a:r>
              <a:rPr dirty="0" baseline="37037" sz="1125" spc="22" i="1">
                <a:latin typeface="Times New Roman"/>
                <a:cs typeface="Times New Roman"/>
              </a:rPr>
              <a:t>x</a:t>
            </a:r>
            <a:r>
              <a:rPr dirty="0" baseline="37037" sz="1125" spc="-82" i="1">
                <a:latin typeface="Times New Roman"/>
                <a:cs typeface="Times New Roman"/>
              </a:rPr>
              <a:t> </a:t>
            </a:r>
            <a:r>
              <a:rPr dirty="0" baseline="80808" sz="825" spc="30">
                <a:latin typeface="Times New Roman"/>
                <a:cs typeface="Times New Roman"/>
              </a:rPr>
              <a:t>2</a:t>
            </a:r>
            <a:r>
              <a:rPr dirty="0" baseline="80808" sz="825" spc="-44">
                <a:latin typeface="Times New Roman"/>
                <a:cs typeface="Times New Roman"/>
              </a:rPr>
              <a:t> </a:t>
            </a:r>
            <a:r>
              <a:rPr dirty="0" baseline="42735" sz="975" spc="30">
                <a:latin typeface="Symbol"/>
                <a:cs typeface="Symbol"/>
              </a:rPr>
              <a:t></a:t>
            </a:r>
            <a:r>
              <a:rPr dirty="0" baseline="42735" sz="975" spc="-67">
                <a:latin typeface="Times New Roman"/>
                <a:cs typeface="Times New Roman"/>
              </a:rPr>
              <a:t> </a:t>
            </a:r>
            <a:r>
              <a:rPr dirty="0" baseline="37037" sz="1125" spc="22" i="1">
                <a:latin typeface="Times New Roman"/>
                <a:cs typeface="Times New Roman"/>
              </a:rPr>
              <a:t>y</a:t>
            </a:r>
            <a:r>
              <a:rPr dirty="0" baseline="37037" sz="1125" spc="-60" i="1">
                <a:latin typeface="Times New Roman"/>
                <a:cs typeface="Times New Roman"/>
              </a:rPr>
              <a:t> </a:t>
            </a:r>
            <a:r>
              <a:rPr dirty="0" baseline="80808" sz="825" spc="30">
                <a:latin typeface="Times New Roman"/>
                <a:cs typeface="Times New Roman"/>
              </a:rPr>
              <a:t>2</a:t>
            </a:r>
            <a:r>
              <a:rPr dirty="0" baseline="80808" sz="825">
                <a:latin typeface="Times New Roman"/>
                <a:cs typeface="Times New Roman"/>
              </a:rPr>
              <a:t>  </a:t>
            </a:r>
            <a:r>
              <a:rPr dirty="0" baseline="80808" sz="825" spc="-82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dy</a:t>
            </a:r>
            <a:r>
              <a:rPr dirty="0" sz="1150" spc="-95" i="1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dx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932180" y="2896375"/>
            <a:ext cx="227329" cy="2901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700" spc="20">
                <a:latin typeface="Symbol"/>
                <a:cs typeface="Symbol"/>
              </a:rPr>
              <a:t></a:t>
            </a:r>
            <a:r>
              <a:rPr dirty="0" sz="1700" spc="100">
                <a:latin typeface="Times New Roman"/>
                <a:cs typeface="Times New Roman"/>
              </a:rPr>
              <a:t> </a:t>
            </a:r>
            <a:r>
              <a:rPr dirty="0" sz="1700" spc="20">
                <a:latin typeface="Symbol"/>
                <a:cs typeface="Symbol"/>
              </a:rPr>
              <a:t>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896111" y="380847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 txBox="1"/>
          <p:nvPr/>
        </p:nvSpPr>
        <p:spPr>
          <a:xfrm>
            <a:off x="863600" y="4141720"/>
            <a:ext cx="5821680" cy="11753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 marR="43180" indent="-635">
              <a:lnSpc>
                <a:spcPct val="1318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6. Use a </a:t>
            </a:r>
            <a:r>
              <a:rPr dirty="0" sz="1100" spc="-5">
                <a:latin typeface="Calibri"/>
                <a:cs typeface="Calibri"/>
              </a:rPr>
              <a:t>double integral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determine the </a:t>
            </a:r>
            <a:r>
              <a:rPr dirty="0" sz="1100">
                <a:latin typeface="Calibri"/>
                <a:cs typeface="Calibri"/>
              </a:rPr>
              <a:t>volume of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solid </a:t>
            </a:r>
            <a:r>
              <a:rPr dirty="0" sz="1100" spc="-5">
                <a:latin typeface="Calibri"/>
                <a:cs typeface="Calibri"/>
              </a:rPr>
              <a:t>that is inside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cylinder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3831" sz="2175" spc="-112" i="1">
                <a:latin typeface="Times New Roman"/>
                <a:cs typeface="Times New Roman"/>
              </a:rPr>
              <a:t>x</a:t>
            </a:r>
            <a:r>
              <a:rPr dirty="0" baseline="52083" sz="1200" spc="-112">
                <a:latin typeface="Times New Roman"/>
                <a:cs typeface="Times New Roman"/>
              </a:rPr>
              <a:t>2</a:t>
            </a:r>
            <a:r>
              <a:rPr dirty="0" baseline="52083" sz="1200" spc="-104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</a:t>
            </a:r>
            <a:r>
              <a:rPr dirty="0" baseline="3831" sz="2175" spc="-240">
                <a:latin typeface="Times New Roman"/>
                <a:cs typeface="Times New Roman"/>
              </a:rPr>
              <a:t> </a:t>
            </a:r>
            <a:r>
              <a:rPr dirty="0" baseline="3831" sz="2175" spc="-97" i="1">
                <a:latin typeface="Times New Roman"/>
                <a:cs typeface="Times New Roman"/>
              </a:rPr>
              <a:t>y</a:t>
            </a:r>
            <a:r>
              <a:rPr dirty="0" baseline="52083" sz="1200" spc="-97">
                <a:latin typeface="Times New Roman"/>
                <a:cs typeface="Times New Roman"/>
              </a:rPr>
              <a:t>2</a:t>
            </a:r>
            <a:r>
              <a:rPr dirty="0" baseline="52083" sz="1200" spc="-89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</a:t>
            </a:r>
            <a:r>
              <a:rPr dirty="0" baseline="3831" sz="2175" spc="-247">
                <a:latin typeface="Times New Roman"/>
                <a:cs typeface="Times New Roman"/>
              </a:rPr>
              <a:t> </a:t>
            </a:r>
            <a:r>
              <a:rPr dirty="0" baseline="3831" sz="2175" spc="-225">
                <a:latin typeface="Times New Roman"/>
                <a:cs typeface="Times New Roman"/>
              </a:rPr>
              <a:t>16 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l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baseline="3831" sz="2175" spc="-172" i="1">
                <a:latin typeface="Times New Roman"/>
                <a:cs typeface="Times New Roman"/>
              </a:rPr>
              <a:t>z</a:t>
            </a:r>
            <a:r>
              <a:rPr dirty="0" baseline="3831" sz="2175" spc="-82" i="1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</a:t>
            </a:r>
            <a:r>
              <a:rPr dirty="0" baseline="3831" sz="2175" spc="-142">
                <a:latin typeface="Times New Roman"/>
                <a:cs typeface="Times New Roman"/>
              </a:rPr>
              <a:t> </a:t>
            </a:r>
            <a:r>
              <a:rPr dirty="0" baseline="3831" sz="2175" spc="-120">
                <a:latin typeface="Times New Roman"/>
                <a:cs typeface="Times New Roman"/>
              </a:rPr>
              <a:t>2</a:t>
            </a:r>
            <a:r>
              <a:rPr dirty="0" baseline="3831" sz="2175" spc="-120" i="1">
                <a:latin typeface="Times New Roman"/>
                <a:cs typeface="Times New Roman"/>
              </a:rPr>
              <a:t>x</a:t>
            </a:r>
            <a:r>
              <a:rPr dirty="0" baseline="52083" sz="1200" spc="-104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135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</a:t>
            </a:r>
            <a:r>
              <a:rPr dirty="0" baseline="3831" sz="2175" spc="-225">
                <a:latin typeface="Times New Roman"/>
                <a:cs typeface="Times New Roman"/>
              </a:rPr>
              <a:t> </a:t>
            </a:r>
            <a:r>
              <a:rPr dirty="0" baseline="3831" sz="2175" spc="-225">
                <a:latin typeface="Times New Roman"/>
                <a:cs typeface="Times New Roman"/>
              </a:rPr>
              <a:t>2</a:t>
            </a:r>
            <a:r>
              <a:rPr dirty="0" baseline="3831" sz="2175" spc="-359">
                <a:latin typeface="Times New Roman"/>
                <a:cs typeface="Times New Roman"/>
              </a:rPr>
              <a:t> </a:t>
            </a:r>
            <a:r>
              <a:rPr dirty="0" baseline="3831" sz="2175" spc="-97" i="1">
                <a:latin typeface="Times New Roman"/>
                <a:cs typeface="Times New Roman"/>
              </a:rPr>
              <a:t>y</a:t>
            </a:r>
            <a:r>
              <a:rPr dirty="0" baseline="52083" sz="1200" spc="-104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10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</a:t>
            </a:r>
            <a:r>
              <a:rPr dirty="0" sz="1100" spc="5">
                <a:latin typeface="Calibri"/>
                <a:cs typeface="Calibri"/>
              </a:rPr>
              <a:t>ov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-p</a:t>
            </a:r>
            <a:r>
              <a:rPr dirty="0" sz="1100" spc="-15">
                <a:latin typeface="Calibri"/>
                <a:cs typeface="Calibri"/>
              </a:rPr>
              <a:t>l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Calibri"/>
              <a:cs typeface="Calibri"/>
            </a:endParaRPr>
          </a:p>
          <a:p>
            <a:pPr marL="501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50165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with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>
                <a:latin typeface="Calibri"/>
                <a:cs typeface="Calibri"/>
              </a:rPr>
              <a:t> 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81" name="object 8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8425" y="5489812"/>
            <a:ext cx="2666999" cy="200004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00008" y="3774888"/>
            <a:ext cx="6127115" cy="526542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14300" marR="127000">
              <a:lnSpc>
                <a:spcPct val="1231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solid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paraboloid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colored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sketches).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walls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cylinder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3831" sz="2175" spc="-112" i="1">
                <a:latin typeface="Times New Roman"/>
                <a:cs typeface="Times New Roman"/>
              </a:rPr>
              <a:t>x</a:t>
            </a:r>
            <a:r>
              <a:rPr dirty="0" baseline="52083" sz="1200" spc="-112">
                <a:latin typeface="Times New Roman"/>
                <a:cs typeface="Times New Roman"/>
              </a:rPr>
              <a:t>2</a:t>
            </a:r>
            <a:r>
              <a:rPr dirty="0" baseline="52083" sz="1200" spc="-104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</a:t>
            </a:r>
            <a:r>
              <a:rPr dirty="0" baseline="3831" sz="2175" spc="44">
                <a:latin typeface="Times New Roman"/>
                <a:cs typeface="Times New Roman"/>
              </a:rPr>
              <a:t> </a:t>
            </a:r>
            <a:r>
              <a:rPr dirty="0" baseline="3831" sz="2175" spc="-97" i="1">
                <a:latin typeface="Times New Roman"/>
                <a:cs typeface="Times New Roman"/>
              </a:rPr>
              <a:t>y</a:t>
            </a:r>
            <a:r>
              <a:rPr dirty="0" baseline="52083" sz="1200" spc="-97">
                <a:latin typeface="Times New Roman"/>
                <a:cs typeface="Times New Roman"/>
              </a:rPr>
              <a:t>2</a:t>
            </a:r>
            <a:r>
              <a:rPr dirty="0" baseline="52083" sz="1200" spc="112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</a:t>
            </a:r>
            <a:r>
              <a:rPr dirty="0" baseline="3831" sz="2175" spc="-247">
                <a:latin typeface="Times New Roman"/>
                <a:cs typeface="Times New Roman"/>
              </a:rPr>
              <a:t> </a:t>
            </a:r>
            <a:r>
              <a:rPr dirty="0" baseline="3831" sz="2175" spc="-225">
                <a:latin typeface="Times New Roman"/>
                <a:cs typeface="Times New Roman"/>
              </a:rPr>
              <a:t>16</a:t>
            </a:r>
            <a:r>
              <a:rPr dirty="0" baseline="3831" sz="2175" spc="9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is shown </a:t>
            </a:r>
            <a:r>
              <a:rPr dirty="0" sz="1100">
                <a:latin typeface="Calibri"/>
                <a:cs typeface="Calibri"/>
              </a:rPr>
              <a:t>with the </a:t>
            </a:r>
            <a:r>
              <a:rPr dirty="0" sz="1100" spc="-5">
                <a:latin typeface="Calibri"/>
                <a:cs typeface="Calibri"/>
              </a:rPr>
              <a:t>semi translucent surface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sketch.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bottom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 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13664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13664" marR="15430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So, the</a:t>
            </a:r>
            <a:r>
              <a:rPr dirty="0" sz="1100" spc="-5">
                <a:latin typeface="Calibri"/>
                <a:cs typeface="Calibri"/>
              </a:rPr>
              <a:t> volume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by,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00">
              <a:latin typeface="Calibri"/>
              <a:cs typeface="Calibri"/>
            </a:endParaRPr>
          </a:p>
          <a:p>
            <a:pPr algn="ctr" marL="38100">
              <a:lnSpc>
                <a:spcPct val="100000"/>
              </a:lnSpc>
            </a:pPr>
            <a:r>
              <a:rPr dirty="0" sz="1150" spc="10" i="1">
                <a:latin typeface="Times New Roman"/>
                <a:cs typeface="Times New Roman"/>
              </a:rPr>
              <a:t>V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baseline="-12698" sz="2625" spc="-67">
                <a:latin typeface="Symbol"/>
                <a:cs typeface="Symbol"/>
              </a:rPr>
              <a:t></a:t>
            </a:r>
            <a:r>
              <a:rPr dirty="0" baseline="-12698" sz="2625">
                <a:latin typeface="Symbol"/>
                <a:cs typeface="Symbol"/>
              </a:rPr>
              <a:t></a:t>
            </a:r>
            <a:r>
              <a:rPr dirty="0" baseline="-12698" sz="2625" spc="-382">
                <a:latin typeface="Times New Roman"/>
                <a:cs typeface="Times New Roman"/>
              </a:rPr>
              <a:t> </a:t>
            </a:r>
            <a:r>
              <a:rPr dirty="0" sz="1150" spc="80">
                <a:latin typeface="Times New Roman"/>
                <a:cs typeface="Times New Roman"/>
              </a:rPr>
              <a:t>2</a:t>
            </a:r>
            <a:r>
              <a:rPr dirty="0" sz="1150" spc="65" i="1">
                <a:latin typeface="Times New Roman"/>
                <a:cs typeface="Times New Roman"/>
              </a:rPr>
              <a:t>x</a:t>
            </a:r>
            <a:r>
              <a:rPr dirty="0" baseline="47008" sz="975" spc="15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22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85" i="1">
                <a:latin typeface="Times New Roman"/>
                <a:cs typeface="Times New Roman"/>
              </a:rPr>
              <a:t>y</a:t>
            </a:r>
            <a:r>
              <a:rPr dirty="0" baseline="47008" sz="975" spc="15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dA</a:t>
            </a:r>
            <a:endParaRPr sz="1150">
              <a:latin typeface="Times New Roman"/>
              <a:cs typeface="Times New Roman"/>
            </a:endParaRPr>
          </a:p>
          <a:p>
            <a:pPr algn="ctr" marR="470534">
              <a:lnSpc>
                <a:spcPct val="100000"/>
              </a:lnSpc>
              <a:spcBef>
                <a:spcPts val="275"/>
              </a:spcBef>
            </a:pPr>
            <a:r>
              <a:rPr dirty="0" sz="650" spc="20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65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13664" marR="71755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volume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 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950">
              <a:latin typeface="Calibri"/>
              <a:cs typeface="Calibri"/>
            </a:endParaRPr>
          </a:p>
          <a:p>
            <a:pPr algn="just" marL="114300" marR="68580">
              <a:lnSpc>
                <a:spcPct val="122700"/>
              </a:lnSpc>
            </a:pPr>
            <a:r>
              <a:rPr dirty="0" sz="1100" spc="-5">
                <a:latin typeface="Calibri"/>
                <a:cs typeface="Calibri"/>
              </a:rPr>
              <a:t>Determining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in this case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pretty simple if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think about it.</a:t>
            </a:r>
            <a:r>
              <a:rPr dirty="0" sz="1100">
                <a:latin typeface="Calibri"/>
                <a:cs typeface="Calibri"/>
              </a:rPr>
              <a:t> The solid </a:t>
            </a:r>
            <a:r>
              <a:rPr dirty="0" sz="1100" spc="-5">
                <a:latin typeface="Calibri"/>
                <a:cs typeface="Calibri"/>
              </a:rPr>
              <a:t>is defined by the portion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 that is inside the cylinder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3831" sz="2175" spc="-112" i="1">
                <a:latin typeface="Times New Roman"/>
                <a:cs typeface="Times New Roman"/>
              </a:rPr>
              <a:t>x</a:t>
            </a:r>
            <a:r>
              <a:rPr dirty="0" baseline="52083" sz="1200" spc="-112">
                <a:latin typeface="Times New Roman"/>
                <a:cs typeface="Times New Roman"/>
              </a:rPr>
              <a:t>2</a:t>
            </a:r>
            <a:r>
              <a:rPr dirty="0" baseline="52083" sz="1200" spc="-104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</a:t>
            </a:r>
            <a:r>
              <a:rPr dirty="0" baseline="3831" sz="2175" spc="-247">
                <a:latin typeface="Times New Roman"/>
                <a:cs typeface="Times New Roman"/>
              </a:rPr>
              <a:t> </a:t>
            </a:r>
            <a:r>
              <a:rPr dirty="0" baseline="3831" sz="2175" spc="-97" i="1">
                <a:latin typeface="Times New Roman"/>
                <a:cs typeface="Times New Roman"/>
              </a:rPr>
              <a:t>y</a:t>
            </a:r>
            <a:r>
              <a:rPr dirty="0" baseline="52083" sz="1200" spc="-97">
                <a:latin typeface="Times New Roman"/>
                <a:cs typeface="Times New Roman"/>
              </a:rPr>
              <a:t>2</a:t>
            </a:r>
            <a:r>
              <a:rPr dirty="0" baseline="52083" sz="1200" spc="-89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</a:t>
            </a:r>
            <a:r>
              <a:rPr dirty="0" baseline="3831" sz="2175" spc="-247">
                <a:latin typeface="Times New Roman"/>
                <a:cs typeface="Times New Roman"/>
              </a:rPr>
              <a:t> </a:t>
            </a:r>
            <a:r>
              <a:rPr dirty="0" baseline="3831" sz="2175" spc="-225">
                <a:latin typeface="Times New Roman"/>
                <a:cs typeface="Times New Roman"/>
              </a:rPr>
              <a:t>16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this is exactly what defines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portion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 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inside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  <a:p>
            <a:pPr algn="just" marL="114300">
              <a:lnSpc>
                <a:spcPct val="100000"/>
              </a:lnSpc>
              <a:spcBef>
                <a:spcPts val="415"/>
              </a:spcBef>
            </a:pPr>
            <a:r>
              <a:rPr dirty="0" sz="1100" spc="-5">
                <a:latin typeface="Calibri"/>
                <a:cs typeface="Calibri"/>
              </a:rPr>
              <a:t>cylinder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baseline="3831" sz="2175" spc="-112" i="1">
                <a:latin typeface="Times New Roman"/>
                <a:cs typeface="Times New Roman"/>
              </a:rPr>
              <a:t>x</a:t>
            </a:r>
            <a:r>
              <a:rPr dirty="0" baseline="52083" sz="1200" spc="-112">
                <a:latin typeface="Times New Roman"/>
                <a:cs typeface="Times New Roman"/>
              </a:rPr>
              <a:t>2</a:t>
            </a:r>
            <a:r>
              <a:rPr dirty="0" baseline="52083" sz="1200" spc="-7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</a:t>
            </a:r>
            <a:r>
              <a:rPr dirty="0" baseline="3831" sz="2175" spc="-60">
                <a:latin typeface="Times New Roman"/>
                <a:cs typeface="Times New Roman"/>
              </a:rPr>
              <a:t> </a:t>
            </a:r>
            <a:r>
              <a:rPr dirty="0" baseline="3831" sz="2175" spc="-97" i="1">
                <a:latin typeface="Times New Roman"/>
                <a:cs typeface="Times New Roman"/>
              </a:rPr>
              <a:t>y</a:t>
            </a:r>
            <a:r>
              <a:rPr dirty="0" baseline="52083" sz="1200" spc="-97">
                <a:latin typeface="Times New Roman"/>
                <a:cs typeface="Times New Roman"/>
              </a:rPr>
              <a:t>2</a:t>
            </a:r>
            <a:r>
              <a:rPr dirty="0" baseline="52083" sz="1200" spc="44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</a:t>
            </a:r>
            <a:r>
              <a:rPr dirty="0" baseline="3831" sz="2175" spc="-330">
                <a:latin typeface="Times New Roman"/>
                <a:cs typeface="Times New Roman"/>
              </a:rPr>
              <a:t> </a:t>
            </a:r>
            <a:r>
              <a:rPr dirty="0" baseline="3831" sz="2175" spc="-225">
                <a:latin typeface="Times New Roman"/>
                <a:cs typeface="Times New Roman"/>
              </a:rPr>
              <a:t>16</a:t>
            </a:r>
            <a:r>
              <a:rPr dirty="0" baseline="3831" sz="2175" spc="-30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114300" marR="68580">
              <a:lnSpc>
                <a:spcPct val="110000"/>
              </a:lnSpc>
              <a:spcBef>
                <a:spcPts val="1575"/>
              </a:spcBef>
            </a:pPr>
            <a:r>
              <a:rPr dirty="0" sz="1100">
                <a:latin typeface="Calibri"/>
                <a:cs typeface="Calibri"/>
              </a:rPr>
              <a:t>Another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determining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solid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2D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see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inside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  <a:p>
            <a:pPr algn="just" marL="114300">
              <a:lnSpc>
                <a:spcPct val="100000"/>
              </a:lnSpc>
              <a:spcBef>
                <a:spcPts val="420"/>
              </a:spcBef>
            </a:pPr>
            <a:r>
              <a:rPr dirty="0" sz="1100" spc="-5">
                <a:latin typeface="Calibri"/>
                <a:cs typeface="Calibri"/>
              </a:rPr>
              <a:t>di</a:t>
            </a:r>
            <a:r>
              <a:rPr dirty="0" sz="1100">
                <a:latin typeface="Calibri"/>
                <a:cs typeface="Calibri"/>
              </a:rPr>
              <a:t>sk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baseline="3831" sz="2175" spc="-112" i="1">
                <a:latin typeface="Times New Roman"/>
                <a:cs typeface="Times New Roman"/>
              </a:rPr>
              <a:t>x</a:t>
            </a:r>
            <a:r>
              <a:rPr dirty="0" baseline="52083" sz="1200" spc="-104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135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</a:t>
            </a:r>
            <a:r>
              <a:rPr dirty="0" baseline="3831" sz="2175" spc="-60">
                <a:latin typeface="Times New Roman"/>
                <a:cs typeface="Times New Roman"/>
              </a:rPr>
              <a:t> </a:t>
            </a:r>
            <a:r>
              <a:rPr dirty="0" baseline="3831" sz="2175" spc="-89" i="1">
                <a:latin typeface="Times New Roman"/>
                <a:cs typeface="Times New Roman"/>
              </a:rPr>
              <a:t>y</a:t>
            </a:r>
            <a:r>
              <a:rPr dirty="0" baseline="52083" sz="1200" spc="-104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60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</a:t>
            </a:r>
            <a:r>
              <a:rPr dirty="0" baseline="3831" sz="2175" spc="-337">
                <a:latin typeface="Times New Roman"/>
                <a:cs typeface="Times New Roman"/>
              </a:rPr>
              <a:t> </a:t>
            </a:r>
            <a:r>
              <a:rPr dirty="0" baseline="3831" sz="2175" spc="-225">
                <a:latin typeface="Times New Roman"/>
                <a:cs typeface="Times New Roman"/>
              </a:rPr>
              <a:t>16</a:t>
            </a:r>
            <a:r>
              <a:rPr dirty="0" baseline="3831" sz="2175" spc="-3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114300" marR="139700">
              <a:lnSpc>
                <a:spcPct val="110000"/>
              </a:lnSpc>
              <a:spcBef>
                <a:spcPts val="156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disk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strongly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suggests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0" y="942975"/>
            <a:ext cx="3800474" cy="2647949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023673"/>
            <a:ext cx="3472815" cy="978535"/>
          </a:xfrm>
          <a:prstGeom prst="rect">
            <a:avLst/>
          </a:prstGeom>
        </p:spPr>
        <p:txBody>
          <a:bodyPr wrap="square" lIns="0" tIns="53975" rIns="0" bIns="0" rtlCol="0" vert="horz">
            <a:spAutoFit/>
          </a:bodyPr>
          <a:lstStyle/>
          <a:p>
            <a:pPr marL="2412365">
              <a:lnSpc>
                <a:spcPct val="100000"/>
              </a:lnSpc>
              <a:spcBef>
                <a:spcPts val="425"/>
              </a:spcBef>
            </a:pPr>
            <a:r>
              <a:rPr dirty="0" sz="1050" spc="114">
                <a:latin typeface="Times New Roman"/>
                <a:cs typeface="Times New Roman"/>
              </a:rPr>
              <a:t>0</a:t>
            </a:r>
            <a:r>
              <a:rPr dirty="0" sz="1050" spc="-5">
                <a:latin typeface="Times New Roman"/>
                <a:cs typeface="Times New Roman"/>
              </a:rPr>
              <a:t> </a:t>
            </a:r>
            <a:r>
              <a:rPr dirty="0" sz="1050" spc="125">
                <a:latin typeface="Symbol"/>
                <a:cs typeface="Symbol"/>
              </a:rPr>
              <a:t></a:t>
            </a:r>
            <a:r>
              <a:rPr dirty="0" sz="1050" spc="-85">
                <a:latin typeface="Times New Roman"/>
                <a:cs typeface="Times New Roman"/>
              </a:rPr>
              <a:t> </a:t>
            </a:r>
            <a:r>
              <a:rPr dirty="0" sz="1150" spc="65">
                <a:latin typeface="Symbol"/>
                <a:cs typeface="Symbol"/>
              </a:rPr>
              <a:t>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050" spc="125">
                <a:latin typeface="Symbol"/>
                <a:cs typeface="Symbol"/>
              </a:rPr>
              <a:t></a:t>
            </a:r>
            <a:r>
              <a:rPr dirty="0" sz="1050" spc="30">
                <a:latin typeface="Times New Roman"/>
                <a:cs typeface="Times New Roman"/>
              </a:rPr>
              <a:t> </a:t>
            </a:r>
            <a:r>
              <a:rPr dirty="0" sz="1050" spc="55">
                <a:latin typeface="Times New Roman"/>
                <a:cs typeface="Times New Roman"/>
              </a:rPr>
              <a:t>2</a:t>
            </a:r>
            <a:r>
              <a:rPr dirty="0" sz="1150" spc="70">
                <a:latin typeface="Symbol"/>
                <a:cs typeface="Symbol"/>
              </a:rPr>
              <a:t></a:t>
            </a:r>
            <a:endParaRPr sz="1150">
              <a:latin typeface="Symbol"/>
              <a:cs typeface="Symbol"/>
            </a:endParaRPr>
          </a:p>
          <a:p>
            <a:pPr marL="2412365">
              <a:lnSpc>
                <a:spcPct val="100000"/>
              </a:lnSpc>
              <a:spcBef>
                <a:spcPts val="320"/>
              </a:spcBef>
            </a:pPr>
            <a:r>
              <a:rPr dirty="0" sz="1050" spc="114">
                <a:latin typeface="Times New Roman"/>
                <a:cs typeface="Times New Roman"/>
              </a:rPr>
              <a:t>0</a:t>
            </a:r>
            <a:r>
              <a:rPr dirty="0" sz="1050" spc="-25">
                <a:latin typeface="Times New Roman"/>
                <a:cs typeface="Times New Roman"/>
              </a:rPr>
              <a:t> </a:t>
            </a:r>
            <a:r>
              <a:rPr dirty="0" sz="1050" spc="125">
                <a:latin typeface="Symbol"/>
                <a:cs typeface="Symbol"/>
              </a:rPr>
              <a:t></a:t>
            </a:r>
            <a:r>
              <a:rPr dirty="0" sz="1050" spc="20">
                <a:latin typeface="Times New Roman"/>
                <a:cs typeface="Times New Roman"/>
              </a:rPr>
              <a:t> </a:t>
            </a:r>
            <a:r>
              <a:rPr dirty="0" sz="1050" spc="90" i="1">
                <a:latin typeface="Times New Roman"/>
                <a:cs typeface="Times New Roman"/>
              </a:rPr>
              <a:t>r</a:t>
            </a:r>
            <a:r>
              <a:rPr dirty="0" sz="1050" spc="60" i="1">
                <a:latin typeface="Times New Roman"/>
                <a:cs typeface="Times New Roman"/>
              </a:rPr>
              <a:t> </a:t>
            </a:r>
            <a:r>
              <a:rPr dirty="0" sz="1050" spc="125">
                <a:latin typeface="Symbol"/>
                <a:cs typeface="Symbol"/>
              </a:rPr>
              <a:t></a:t>
            </a:r>
            <a:r>
              <a:rPr dirty="0" sz="1050" spc="15">
                <a:latin typeface="Times New Roman"/>
                <a:cs typeface="Times New Roman"/>
              </a:rPr>
              <a:t> </a:t>
            </a:r>
            <a:r>
              <a:rPr dirty="0" sz="1050" spc="114">
                <a:latin typeface="Times New Roman"/>
                <a:cs typeface="Times New Roman"/>
              </a:rPr>
              <a:t>4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 up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terms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726902" y="2178951"/>
            <a:ext cx="355600" cy="2825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92735" algn="l"/>
              </a:tabLst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33843" y="2236815"/>
            <a:ext cx="433070" cy="12001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75920" algn="l"/>
              </a:tabLst>
            </a:pPr>
            <a:r>
              <a:rPr dirty="0" sz="600" spc="40">
                <a:latin typeface="Times New Roman"/>
                <a:cs typeface="Times New Roman"/>
              </a:rPr>
              <a:t>2</a:t>
            </a:r>
            <a:r>
              <a:rPr dirty="0" sz="600" spc="40">
                <a:latin typeface="Times New Roman"/>
                <a:cs typeface="Times New Roman"/>
              </a:rPr>
              <a:t>	</a:t>
            </a:r>
            <a:r>
              <a:rPr dirty="0" sz="600" spc="4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38926" y="2236815"/>
            <a:ext cx="69215" cy="12001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600" spc="4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80125" y="2231294"/>
            <a:ext cx="617220" cy="19939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050" spc="85">
                <a:latin typeface="Times New Roman"/>
                <a:cs typeface="Times New Roman"/>
              </a:rPr>
              <a:t>2</a:t>
            </a:r>
            <a:r>
              <a:rPr dirty="0" sz="1050" spc="85" i="1">
                <a:latin typeface="Times New Roman"/>
                <a:cs typeface="Times New Roman"/>
              </a:rPr>
              <a:t>r</a:t>
            </a:r>
            <a:r>
              <a:rPr dirty="0" baseline="46296" sz="900" spc="127">
                <a:latin typeface="Times New Roman"/>
                <a:cs typeface="Times New Roman"/>
              </a:rPr>
              <a:t>3</a:t>
            </a:r>
            <a:r>
              <a:rPr dirty="0" baseline="46296" sz="900" spc="112">
                <a:latin typeface="Times New Roman"/>
                <a:cs typeface="Times New Roman"/>
              </a:rPr>
              <a:t> </a:t>
            </a:r>
            <a:r>
              <a:rPr dirty="0" sz="1050" spc="60" i="1">
                <a:latin typeface="Times New Roman"/>
                <a:cs typeface="Times New Roman"/>
              </a:rPr>
              <a:t>dr</a:t>
            </a:r>
            <a:r>
              <a:rPr dirty="0" sz="1050" spc="-65" i="1">
                <a:latin typeface="Times New Roman"/>
                <a:cs typeface="Times New Roman"/>
              </a:rPr>
              <a:t> </a:t>
            </a:r>
            <a:r>
              <a:rPr dirty="0" sz="1050" spc="55" i="1">
                <a:latin typeface="Times New Roman"/>
                <a:cs typeface="Times New Roman"/>
              </a:rPr>
              <a:t>d</a:t>
            </a:r>
            <a:r>
              <a:rPr dirty="0" sz="1100" spc="55">
                <a:latin typeface="Symbol"/>
                <a:cs typeface="Symbol"/>
              </a:rPr>
              <a:t></a:t>
            </a:r>
            <a:endParaRPr sz="11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50084" y="2371233"/>
            <a:ext cx="276860" cy="12001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19710" algn="l"/>
              </a:tabLst>
            </a:pPr>
            <a:r>
              <a:rPr dirty="0" sz="600" spc="40">
                <a:latin typeface="Times New Roman"/>
                <a:cs typeface="Times New Roman"/>
              </a:rPr>
              <a:t>0</a:t>
            </a:r>
            <a:r>
              <a:rPr dirty="0" sz="600" spc="40">
                <a:latin typeface="Times New Roman"/>
                <a:cs typeface="Times New Roman"/>
              </a:rPr>
              <a:t>	</a:t>
            </a:r>
            <a:r>
              <a:rPr dirty="0" sz="600" spc="40"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23980" y="2371233"/>
            <a:ext cx="276860" cy="12001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19710" algn="l"/>
              </a:tabLst>
            </a:pPr>
            <a:r>
              <a:rPr dirty="0" sz="600" spc="40">
                <a:latin typeface="Times New Roman"/>
                <a:cs typeface="Times New Roman"/>
              </a:rPr>
              <a:t>0</a:t>
            </a:r>
            <a:r>
              <a:rPr dirty="0" sz="600" spc="40">
                <a:latin typeface="Times New Roman"/>
                <a:cs typeface="Times New Roman"/>
              </a:rPr>
              <a:t>	</a:t>
            </a:r>
            <a:r>
              <a:rPr dirty="0" sz="600" spc="40"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47558" y="2189595"/>
            <a:ext cx="276860" cy="1257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00" spc="45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Symbol"/>
                <a:cs typeface="Symbol"/>
              </a:rPr>
              <a:t></a:t>
            </a:r>
            <a:r>
              <a:rPr dirty="0" sz="650">
                <a:latin typeface="Times New Roman"/>
                <a:cs typeface="Times New Roman"/>
              </a:rPr>
              <a:t>     </a:t>
            </a:r>
            <a:r>
              <a:rPr dirty="0" sz="650" spc="-70">
                <a:latin typeface="Times New Roman"/>
                <a:cs typeface="Times New Roman"/>
              </a:rPr>
              <a:t> </a:t>
            </a:r>
            <a:r>
              <a:rPr dirty="0" sz="600" spc="40">
                <a:latin typeface="Times New Roman"/>
                <a:cs typeface="Times New Roman"/>
              </a:rPr>
              <a:t>4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88997" y="2240346"/>
            <a:ext cx="753745" cy="1885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56870" algn="l"/>
              </a:tabLst>
            </a:pPr>
            <a:r>
              <a:rPr dirty="0" sz="1050" spc="65">
                <a:latin typeface="Times New Roman"/>
                <a:cs typeface="Times New Roman"/>
              </a:rPr>
              <a:t>2</a:t>
            </a:r>
            <a:r>
              <a:rPr dirty="0" sz="1050" spc="65" i="1">
                <a:latin typeface="Times New Roman"/>
                <a:cs typeface="Times New Roman"/>
              </a:rPr>
              <a:t>r	</a:t>
            </a:r>
            <a:r>
              <a:rPr dirty="0" sz="1050" spc="50" i="1">
                <a:latin typeface="Times New Roman"/>
                <a:cs typeface="Times New Roman"/>
              </a:rPr>
              <a:t>r</a:t>
            </a:r>
            <a:r>
              <a:rPr dirty="0" sz="1050" spc="355" i="1">
                <a:latin typeface="Times New Roman"/>
                <a:cs typeface="Times New Roman"/>
              </a:rPr>
              <a:t> </a:t>
            </a:r>
            <a:r>
              <a:rPr dirty="0" sz="1050" spc="60" i="1">
                <a:latin typeface="Times New Roman"/>
                <a:cs typeface="Times New Roman"/>
              </a:rPr>
              <a:t>dr</a:t>
            </a:r>
            <a:r>
              <a:rPr dirty="0" sz="1050" spc="-60" i="1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d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071092" y="2208238"/>
            <a:ext cx="687070" cy="2387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58470" algn="l"/>
              </a:tabLst>
            </a:pPr>
            <a:r>
              <a:rPr dirty="0" sz="1400" spc="-80">
                <a:latin typeface="Symbol"/>
                <a:cs typeface="Symbol"/>
              </a:rPr>
              <a:t></a:t>
            </a:r>
            <a:r>
              <a:rPr dirty="0" sz="1400" spc="350">
                <a:latin typeface="Times New Roman"/>
                <a:cs typeface="Times New Roman"/>
              </a:rPr>
              <a:t> </a:t>
            </a:r>
            <a:r>
              <a:rPr dirty="0" sz="1400" spc="-80">
                <a:latin typeface="Symbol"/>
                <a:cs typeface="Symbol"/>
              </a:rPr>
              <a:t></a:t>
            </a:r>
            <a:r>
              <a:rPr dirty="0" sz="1400" spc="-80">
                <a:latin typeface="Times New Roman"/>
                <a:cs typeface="Times New Roman"/>
              </a:rPr>
              <a:t>	</a:t>
            </a:r>
            <a:r>
              <a:rPr dirty="0" baseline="5050" sz="1650" spc="67">
                <a:latin typeface="Symbol"/>
                <a:cs typeface="Symbol"/>
              </a:rPr>
              <a:t></a:t>
            </a:r>
            <a:r>
              <a:rPr dirty="0" baseline="5050" sz="1650" spc="104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</a:t>
            </a:r>
            <a:endParaRPr baseline="5291" sz="1575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60055" y="2443586"/>
            <a:ext cx="88900" cy="12001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600" spc="60" i="1"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73662" y="2189595"/>
            <a:ext cx="276860" cy="1257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00" spc="45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Symbol"/>
                <a:cs typeface="Symbol"/>
              </a:rPr>
              <a:t></a:t>
            </a:r>
            <a:r>
              <a:rPr dirty="0" sz="650">
                <a:latin typeface="Times New Roman"/>
                <a:cs typeface="Times New Roman"/>
              </a:rPr>
              <a:t>     </a:t>
            </a:r>
            <a:r>
              <a:rPr dirty="0" sz="650" spc="-70">
                <a:latin typeface="Times New Roman"/>
                <a:cs typeface="Times New Roman"/>
              </a:rPr>
              <a:t> </a:t>
            </a:r>
            <a:r>
              <a:rPr dirty="0" sz="600" spc="40">
                <a:latin typeface="Times New Roman"/>
                <a:cs typeface="Times New Roman"/>
              </a:rPr>
              <a:t>4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62673" y="2240350"/>
            <a:ext cx="1321435" cy="1885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24180" algn="l"/>
              </a:tabLst>
            </a:pPr>
            <a:r>
              <a:rPr dirty="0" sz="1050" spc="85" i="1">
                <a:latin typeface="Times New Roman"/>
                <a:cs typeface="Times New Roman"/>
              </a:rPr>
              <a:t>V</a:t>
            </a:r>
            <a:r>
              <a:rPr dirty="0" sz="1050" spc="85" i="1">
                <a:latin typeface="Times New Roman"/>
                <a:cs typeface="Times New Roman"/>
              </a:rPr>
              <a:t> </a:t>
            </a:r>
            <a:r>
              <a:rPr dirty="0" sz="1050" spc="-85" i="1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Symbol"/>
                <a:cs typeface="Symbol"/>
              </a:rPr>
              <a:t></a:t>
            </a:r>
            <a:r>
              <a:rPr dirty="0" sz="1050">
                <a:latin typeface="Times New Roman"/>
                <a:cs typeface="Times New Roman"/>
              </a:rPr>
              <a:t>	</a:t>
            </a:r>
            <a:r>
              <a:rPr dirty="0" sz="1050" spc="135">
                <a:latin typeface="Times New Roman"/>
                <a:cs typeface="Times New Roman"/>
              </a:rPr>
              <a:t>2</a:t>
            </a:r>
            <a:r>
              <a:rPr dirty="0" sz="1050" spc="60" i="1">
                <a:latin typeface="Times New Roman"/>
                <a:cs typeface="Times New Roman"/>
              </a:rPr>
              <a:t>x</a:t>
            </a:r>
            <a:r>
              <a:rPr dirty="0" sz="1050" i="1">
                <a:latin typeface="Times New Roman"/>
                <a:cs typeface="Times New Roman"/>
              </a:rPr>
              <a:t>  </a:t>
            </a:r>
            <a:r>
              <a:rPr dirty="0" sz="1050" spc="-70" i="1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Symbol"/>
                <a:cs typeface="Symbol"/>
              </a:rPr>
              <a:t></a:t>
            </a:r>
            <a:r>
              <a:rPr dirty="0" sz="1050" spc="-45">
                <a:latin typeface="Times New Roman"/>
                <a:cs typeface="Times New Roman"/>
              </a:rPr>
              <a:t> </a:t>
            </a:r>
            <a:r>
              <a:rPr dirty="0" sz="1050" spc="65">
                <a:latin typeface="Times New Roman"/>
                <a:cs typeface="Times New Roman"/>
              </a:rPr>
              <a:t>2</a:t>
            </a:r>
            <a:r>
              <a:rPr dirty="0" sz="1050" spc="-135">
                <a:latin typeface="Times New Roman"/>
                <a:cs typeface="Times New Roman"/>
              </a:rPr>
              <a:t> </a:t>
            </a:r>
            <a:r>
              <a:rPr dirty="0" sz="1050" spc="60" i="1">
                <a:latin typeface="Times New Roman"/>
                <a:cs typeface="Times New Roman"/>
              </a:rPr>
              <a:t>y</a:t>
            </a:r>
            <a:r>
              <a:rPr dirty="0" sz="1050" i="1">
                <a:latin typeface="Times New Roman"/>
                <a:cs typeface="Times New Roman"/>
              </a:rPr>
              <a:t>  </a:t>
            </a:r>
            <a:r>
              <a:rPr dirty="0" sz="1050" spc="-90" i="1">
                <a:latin typeface="Times New Roman"/>
                <a:cs typeface="Times New Roman"/>
              </a:rPr>
              <a:t> </a:t>
            </a:r>
            <a:r>
              <a:rPr dirty="0" sz="1050" spc="75" i="1">
                <a:latin typeface="Times New Roman"/>
                <a:cs typeface="Times New Roman"/>
              </a:rPr>
              <a:t>dA</a:t>
            </a:r>
            <a:r>
              <a:rPr dirty="0" sz="1050" spc="-25" i="1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Symbol"/>
                <a:cs typeface="Symbol"/>
              </a:rPr>
              <a:t></a:t>
            </a:r>
            <a:endParaRPr sz="10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31731" y="2221297"/>
            <a:ext cx="1359535" cy="269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76325" algn="l"/>
                <a:tab pos="1283970" algn="l"/>
              </a:tabLst>
            </a:pPr>
            <a:r>
              <a:rPr dirty="0" sz="1600" spc="5">
                <a:latin typeface="Symbol"/>
                <a:cs typeface="Symbol"/>
              </a:rPr>
              <a:t></a:t>
            </a:r>
            <a:r>
              <a:rPr dirty="0" sz="1600" spc="50">
                <a:latin typeface="Symbol"/>
                <a:cs typeface="Symbol"/>
              </a:rPr>
              <a:t>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50">
                <a:latin typeface="Symbol"/>
                <a:cs typeface="Symbol"/>
              </a:rPr>
              <a:t>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50">
                <a:latin typeface="Symbol"/>
                <a:cs typeface="Symbol"/>
              </a:rPr>
              <a:t>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769803" y="2221297"/>
            <a:ext cx="295275" cy="269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0345" algn="l"/>
              </a:tabLst>
            </a:pPr>
            <a:r>
              <a:rPr dirty="0" sz="1600" spc="50">
                <a:latin typeface="Symbol"/>
                <a:cs typeface="Symbol"/>
              </a:rPr>
              <a:t></a:t>
            </a:r>
            <a:r>
              <a:rPr dirty="0" sz="1600" spc="50">
                <a:latin typeface="Times New Roman"/>
                <a:cs typeface="Times New Roman"/>
              </a:rPr>
              <a:t>	</a:t>
            </a:r>
            <a:r>
              <a:rPr dirty="0" sz="1600" spc="50">
                <a:latin typeface="Symbol"/>
                <a:cs typeface="Symbol"/>
              </a:rPr>
              <a:t>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01620" y="2711945"/>
            <a:ext cx="5871845" cy="97536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 marR="5080" indent="-635">
              <a:lnSpc>
                <a:spcPct val="1067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 i="1">
                <a:latin typeface="Calibri"/>
                <a:cs typeface="Calibri"/>
              </a:rPr>
              <a:t>y</a:t>
            </a:r>
            <a:r>
              <a:rPr dirty="0" sz="1100" spc="-1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0">
                <a:latin typeface="Calibri"/>
                <a:cs typeface="Calibri"/>
              </a:rPr>
              <a:t> </a:t>
            </a:r>
            <a:r>
              <a:rPr dirty="0" sz="1250" spc="-180">
                <a:latin typeface="Symbol"/>
                <a:cs typeface="Symbol"/>
              </a:rPr>
              <a:t></a:t>
            </a:r>
            <a:r>
              <a:rPr dirty="0" sz="1250" spc="-8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much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add 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dA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Here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simple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719708" y="4252869"/>
            <a:ext cx="0" cy="211454"/>
          </a:xfrm>
          <a:custGeom>
            <a:avLst/>
            <a:gdLst/>
            <a:ahLst/>
            <a:cxnLst/>
            <a:rect l="l" t="t" r="r" b="b"/>
            <a:pathLst>
              <a:path w="0" h="211454">
                <a:moveTo>
                  <a:pt x="0" y="0"/>
                </a:moveTo>
                <a:lnTo>
                  <a:pt x="0" y="210935"/>
                </a:lnTo>
              </a:path>
            </a:pathLst>
          </a:custGeom>
          <a:ln w="729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3678144" y="3895832"/>
            <a:ext cx="60452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80" i="1">
                <a:latin typeface="Times New Roman"/>
                <a:cs typeface="Times New Roman"/>
              </a:rPr>
              <a:t>r</a:t>
            </a:r>
            <a:r>
              <a:rPr dirty="0" baseline="42735" sz="975" spc="15">
                <a:latin typeface="Times New Roman"/>
                <a:cs typeface="Times New Roman"/>
              </a:rPr>
              <a:t>3</a:t>
            </a:r>
            <a:r>
              <a:rPr dirty="0" baseline="42735" sz="975">
                <a:latin typeface="Times New Roman"/>
                <a:cs typeface="Times New Roman"/>
              </a:rPr>
              <a:t> </a:t>
            </a:r>
            <a:r>
              <a:rPr dirty="0" baseline="42735" sz="975" spc="-112">
                <a:latin typeface="Times New Roman"/>
                <a:cs typeface="Times New Roman"/>
              </a:rPr>
              <a:t> </a:t>
            </a:r>
            <a:r>
              <a:rPr dirty="0" sz="1150" spc="5" i="1">
                <a:latin typeface="Times New Roman"/>
                <a:cs typeface="Times New Roman"/>
              </a:rPr>
              <a:t>dr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i="1">
                <a:latin typeface="Times New Roman"/>
                <a:cs typeface="Times New Roman"/>
              </a:rPr>
              <a:t>d</a:t>
            </a:r>
            <a:r>
              <a:rPr dirty="0" sz="1200" spc="-25">
                <a:latin typeface="Symbol"/>
                <a:cs typeface="Symbol"/>
              </a:rPr>
              <a:t>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331004" y="4046108"/>
            <a:ext cx="271145" cy="1276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15265" algn="l"/>
              </a:tabLst>
            </a:pPr>
            <a:r>
              <a:rPr dirty="0" sz="650" spc="10">
                <a:latin typeface="Times New Roman"/>
                <a:cs typeface="Times New Roman"/>
              </a:rPr>
              <a:t>0</a:t>
            </a:r>
            <a:r>
              <a:rPr dirty="0" sz="650" spc="10">
                <a:latin typeface="Times New Roman"/>
                <a:cs typeface="Times New Roman"/>
              </a:rPr>
              <a:t>	</a:t>
            </a:r>
            <a:r>
              <a:rPr dirty="0" sz="650" spc="1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354048" y="3849731"/>
            <a:ext cx="271145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50" spc="15">
                <a:latin typeface="Times New Roman"/>
                <a:cs typeface="Times New Roman"/>
              </a:rPr>
              <a:t>2</a:t>
            </a:r>
            <a:r>
              <a:rPr dirty="0" sz="700" spc="-20">
                <a:latin typeface="Symbol"/>
                <a:cs typeface="Symbol"/>
              </a:rPr>
              <a:t></a:t>
            </a:r>
            <a:r>
              <a:rPr dirty="0" sz="700">
                <a:latin typeface="Times New Roman"/>
                <a:cs typeface="Times New Roman"/>
              </a:rPr>
              <a:t>    </a:t>
            </a:r>
            <a:r>
              <a:rPr dirty="0" sz="700" spc="10">
                <a:latin typeface="Times New Roman"/>
                <a:cs typeface="Times New Roman"/>
              </a:rPr>
              <a:t> </a:t>
            </a:r>
            <a:r>
              <a:rPr dirty="0" sz="650" spc="1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723135" y="4190693"/>
            <a:ext cx="68580" cy="1276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50" spc="1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636719" y="4231346"/>
            <a:ext cx="68580" cy="1276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50" spc="1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89620" y="4246686"/>
            <a:ext cx="69850" cy="22034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ts val="755"/>
              </a:lnSpc>
              <a:spcBef>
                <a:spcPts val="120"/>
              </a:spcBef>
            </a:pPr>
            <a:r>
              <a:rPr dirty="0" u="sng" sz="650" spc="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  <a:p>
            <a:pPr marL="13970">
              <a:lnSpc>
                <a:spcPts val="755"/>
              </a:lnSpc>
            </a:pPr>
            <a:r>
              <a:rPr dirty="0" sz="650" spc="1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721981" y="4372479"/>
            <a:ext cx="68580" cy="1276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50" spc="1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330999" y="4377464"/>
            <a:ext cx="68580" cy="1276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50" spc="1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354048" y="4181089"/>
            <a:ext cx="11557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50" spc="15">
                <a:latin typeface="Times New Roman"/>
                <a:cs typeface="Times New Roman"/>
              </a:rPr>
              <a:t>2</a:t>
            </a:r>
            <a:r>
              <a:rPr dirty="0" sz="700" spc="-2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173991" y="4377464"/>
            <a:ext cx="68580" cy="12763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650" spc="1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197041" y="4181089"/>
            <a:ext cx="116205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50" spc="15">
                <a:latin typeface="Times New Roman"/>
                <a:cs typeface="Times New Roman"/>
              </a:rPr>
              <a:t>2</a:t>
            </a:r>
            <a:r>
              <a:rPr dirty="0" sz="700" spc="-2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800607" y="4227190"/>
            <a:ext cx="91821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516890" algn="l"/>
              </a:tabLst>
            </a:pPr>
            <a:r>
              <a:rPr dirty="0" sz="1150" spc="5" i="1">
                <a:latin typeface="Times New Roman"/>
                <a:cs typeface="Times New Roman"/>
              </a:rPr>
              <a:t>d</a:t>
            </a:r>
            <a:r>
              <a:rPr dirty="0" sz="1200" spc="-25">
                <a:latin typeface="Symbol"/>
                <a:cs typeface="Symbol"/>
              </a:rPr>
              <a:t></a:t>
            </a:r>
            <a:r>
              <a:rPr dirty="0" sz="1200" spc="110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5">
                <a:latin typeface="Times New Roman"/>
                <a:cs typeface="Times New Roman"/>
              </a:rPr>
              <a:t>128</a:t>
            </a:r>
            <a:r>
              <a:rPr dirty="0" sz="1150" spc="-165">
                <a:latin typeface="Times New Roman"/>
                <a:cs typeface="Times New Roman"/>
              </a:rPr>
              <a:t> </a:t>
            </a:r>
            <a:r>
              <a:rPr dirty="0" sz="1150" spc="5" i="1">
                <a:latin typeface="Times New Roman"/>
                <a:cs typeface="Times New Roman"/>
              </a:rPr>
              <a:t>d</a:t>
            </a:r>
            <a:r>
              <a:rPr dirty="0" sz="1200" spc="-25">
                <a:latin typeface="Symbol"/>
                <a:cs typeface="Symbol"/>
              </a:rPr>
              <a:t>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015293" y="3903819"/>
            <a:ext cx="252095" cy="53403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5" i="1">
                <a:latin typeface="Times New Roman"/>
                <a:cs typeface="Times New Roman"/>
              </a:rPr>
              <a:t>V</a:t>
            </a:r>
            <a:r>
              <a:rPr dirty="0" sz="1150" spc="65" i="1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  <a:p>
            <a:pPr marL="157480">
              <a:lnSpc>
                <a:spcPct val="100000"/>
              </a:lnSpc>
              <a:spcBef>
                <a:spcPts val="1225"/>
              </a:spcBef>
            </a:pPr>
            <a:r>
              <a:rPr dirty="0" sz="1150" spc="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566430" y="4235179"/>
            <a:ext cx="83185" cy="2025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i="1">
                <a:latin typeface="Times New Roman"/>
                <a:cs typeface="Times New Roman"/>
              </a:rPr>
              <a:t>r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277993" y="3883108"/>
            <a:ext cx="288925" cy="29083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215265" algn="l"/>
              </a:tabLst>
            </a:pPr>
            <a:r>
              <a:rPr dirty="0" sz="1700" spc="10">
                <a:latin typeface="Symbol"/>
                <a:cs typeface="Symbol"/>
              </a:rPr>
              <a:t></a:t>
            </a:r>
            <a:r>
              <a:rPr dirty="0" sz="1700" spc="10">
                <a:latin typeface="Times New Roman"/>
                <a:cs typeface="Times New Roman"/>
              </a:rPr>
              <a:t>	</a:t>
            </a:r>
            <a:r>
              <a:rPr dirty="0" sz="1700" spc="10">
                <a:latin typeface="Symbol"/>
                <a:cs typeface="Symbol"/>
              </a:rPr>
              <a:t>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277993" y="4214468"/>
            <a:ext cx="86360" cy="29083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700" spc="10">
                <a:latin typeface="Symbol"/>
                <a:cs typeface="Symbol"/>
              </a:rPr>
              <a:t>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121088" y="4214468"/>
            <a:ext cx="86360" cy="29083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700" spc="10">
                <a:latin typeface="Symbol"/>
                <a:cs typeface="Symbol"/>
              </a:rPr>
              <a:t>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1639" y="4676538"/>
            <a:ext cx="2630805" cy="3930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250" spc="-180">
                <a:latin typeface="Symbol"/>
                <a:cs typeface="Symbol"/>
              </a:rPr>
              <a:t></a:t>
            </a:r>
            <a:r>
              <a:rPr dirty="0" sz="1250" spc="16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500057" y="5256178"/>
            <a:ext cx="11938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50" spc="-25">
                <a:latin typeface="Times New Roman"/>
                <a:cs typeface="Times New Roman"/>
              </a:rPr>
              <a:t>2</a:t>
            </a:r>
            <a:r>
              <a:rPr dirty="0" sz="800" spc="-60">
                <a:latin typeface="Symbol"/>
                <a:cs typeface="Symbol"/>
              </a:rPr>
              <a:t></a:t>
            </a:r>
            <a:endParaRPr sz="8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122940" y="5233235"/>
            <a:ext cx="1081405" cy="3257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300" spc="-60" i="1">
                <a:latin typeface="Times New Roman"/>
                <a:cs typeface="Times New Roman"/>
              </a:rPr>
              <a:t>V</a:t>
            </a:r>
            <a:r>
              <a:rPr dirty="0" sz="1300" spc="125" i="1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Symbol"/>
                <a:cs typeface="Symbol"/>
              </a:rPr>
              <a:t></a:t>
            </a:r>
            <a:r>
              <a:rPr dirty="0" sz="1300" spc="-30">
                <a:latin typeface="Times New Roman"/>
                <a:cs typeface="Times New Roman"/>
              </a:rPr>
              <a:t> </a:t>
            </a:r>
            <a:r>
              <a:rPr dirty="0" baseline="-12820" sz="2925" spc="-157">
                <a:latin typeface="Symbol"/>
                <a:cs typeface="Symbol"/>
              </a:rPr>
              <a:t></a:t>
            </a:r>
            <a:r>
              <a:rPr dirty="0" baseline="-51851" sz="1125" spc="-44">
                <a:latin typeface="Times New Roman"/>
                <a:cs typeface="Times New Roman"/>
              </a:rPr>
              <a:t>0</a:t>
            </a:r>
            <a:r>
              <a:rPr dirty="0" baseline="-51851" sz="1125">
                <a:latin typeface="Times New Roman"/>
                <a:cs typeface="Times New Roman"/>
              </a:rPr>
              <a:t>   </a:t>
            </a:r>
            <a:r>
              <a:rPr dirty="0" baseline="-51851" sz="1125" spc="-37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Times New Roman"/>
                <a:cs typeface="Times New Roman"/>
              </a:rPr>
              <a:t>128</a:t>
            </a:r>
            <a:r>
              <a:rPr dirty="0" sz="1300" spc="-195">
                <a:latin typeface="Times New Roman"/>
                <a:cs typeface="Times New Roman"/>
              </a:rPr>
              <a:t> </a:t>
            </a:r>
            <a:r>
              <a:rPr dirty="0" sz="1300" spc="-55" i="1">
                <a:latin typeface="Times New Roman"/>
                <a:cs typeface="Times New Roman"/>
              </a:rPr>
              <a:t>d</a:t>
            </a:r>
            <a:r>
              <a:rPr dirty="0" sz="1350" spc="-80">
                <a:latin typeface="Symbol"/>
                <a:cs typeface="Symbol"/>
              </a:rPr>
              <a:t></a:t>
            </a:r>
            <a:r>
              <a:rPr dirty="0" sz="1350" spc="85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Symbol"/>
                <a:cs typeface="Symbol"/>
              </a:rPr>
              <a:t>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207813" y="5335827"/>
            <a:ext cx="380365" cy="195580"/>
          </a:xfrm>
          <a:prstGeom prst="rect">
            <a:avLst/>
          </a:prstGeom>
          <a:ln w="757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7305">
              <a:lnSpc>
                <a:spcPts val="1530"/>
              </a:lnSpc>
            </a:pPr>
            <a:r>
              <a:rPr dirty="0" sz="1300" spc="-75">
                <a:latin typeface="Times New Roman"/>
                <a:cs typeface="Times New Roman"/>
              </a:rPr>
              <a:t>256</a:t>
            </a:r>
            <a:r>
              <a:rPr dirty="0" sz="1350" spc="-75">
                <a:latin typeface="Symbol"/>
                <a:cs typeface="Symbol"/>
              </a:rPr>
              <a:t>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01687" y="5785285"/>
            <a:ext cx="5776595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didn’t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 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verify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896111" y="638403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 txBox="1"/>
          <p:nvPr/>
        </p:nvSpPr>
        <p:spPr>
          <a:xfrm>
            <a:off x="863600" y="6718794"/>
            <a:ext cx="5852160" cy="1174115"/>
          </a:xfrm>
          <a:prstGeom prst="rect">
            <a:avLst/>
          </a:prstGeom>
        </p:spPr>
        <p:txBody>
          <a:bodyPr wrap="square" lIns="0" tIns="8128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640"/>
              </a:spcBef>
            </a:pPr>
            <a:r>
              <a:rPr dirty="0" sz="1100">
                <a:latin typeface="Calibri"/>
                <a:cs typeface="Calibri"/>
              </a:rPr>
              <a:t>7. 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double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volume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baseline="3831" sz="2175" spc="-127" i="1">
                <a:latin typeface="Times New Roman"/>
                <a:cs typeface="Times New Roman"/>
              </a:rPr>
              <a:t>z</a:t>
            </a:r>
            <a:r>
              <a:rPr dirty="0" baseline="3831" sz="2175" spc="-44" i="1">
                <a:latin typeface="Times New Roman"/>
                <a:cs typeface="Times New Roman"/>
              </a:rPr>
              <a:t> </a:t>
            </a:r>
            <a:r>
              <a:rPr dirty="0" baseline="3831" sz="2175" spc="-179">
                <a:latin typeface="Symbol"/>
                <a:cs typeface="Symbol"/>
              </a:rPr>
              <a:t></a:t>
            </a:r>
            <a:r>
              <a:rPr dirty="0" baseline="3831" sz="2175" spc="-202">
                <a:latin typeface="Times New Roman"/>
                <a:cs typeface="Times New Roman"/>
              </a:rPr>
              <a:t> </a:t>
            </a:r>
            <a:r>
              <a:rPr dirty="0" baseline="3831" sz="2175" spc="-165">
                <a:latin typeface="Times New Roman"/>
                <a:cs typeface="Times New Roman"/>
              </a:rPr>
              <a:t>8</a:t>
            </a:r>
            <a:r>
              <a:rPr dirty="0" baseline="3831" sz="2175" spc="-277">
                <a:latin typeface="Times New Roman"/>
                <a:cs typeface="Times New Roman"/>
              </a:rPr>
              <a:t> </a:t>
            </a:r>
            <a:r>
              <a:rPr dirty="0" baseline="3831" sz="2175" spc="-179">
                <a:latin typeface="Symbol"/>
                <a:cs typeface="Symbol"/>
              </a:rPr>
              <a:t></a:t>
            </a:r>
            <a:r>
              <a:rPr dirty="0" baseline="3831" sz="2175" spc="-142">
                <a:latin typeface="Times New Roman"/>
                <a:cs typeface="Times New Roman"/>
              </a:rPr>
              <a:t> </a:t>
            </a:r>
            <a:r>
              <a:rPr dirty="0" baseline="3831" sz="2175" spc="-60" i="1">
                <a:latin typeface="Times New Roman"/>
                <a:cs typeface="Times New Roman"/>
              </a:rPr>
              <a:t>x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 spc="202">
                <a:latin typeface="Times New Roman"/>
                <a:cs typeface="Times New Roman"/>
              </a:rPr>
              <a:t> </a:t>
            </a:r>
            <a:r>
              <a:rPr dirty="0" baseline="3831" sz="2175" spc="-179">
                <a:latin typeface="Symbol"/>
                <a:cs typeface="Symbol"/>
              </a:rPr>
              <a:t></a:t>
            </a:r>
            <a:r>
              <a:rPr dirty="0" baseline="3831" sz="2175" spc="-52">
                <a:latin typeface="Times New Roman"/>
                <a:cs typeface="Times New Roman"/>
              </a:rPr>
              <a:t> </a:t>
            </a:r>
            <a:r>
              <a:rPr dirty="0" baseline="3831" sz="2175" spc="-52" i="1">
                <a:latin typeface="Times New Roman"/>
                <a:cs typeface="Times New Roman"/>
              </a:rPr>
              <a:t>y</a:t>
            </a:r>
            <a:r>
              <a:rPr dirty="0" baseline="52083" sz="1200" spc="-52">
                <a:latin typeface="Times New Roman"/>
                <a:cs typeface="Times New Roman"/>
              </a:rPr>
              <a:t>2</a:t>
            </a:r>
            <a:r>
              <a:rPr dirty="0" baseline="52083" sz="1200" spc="40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endParaRPr sz="1100">
              <a:latin typeface="Calibri"/>
              <a:cs typeface="Calibri"/>
            </a:endParaRPr>
          </a:p>
          <a:p>
            <a:pPr marL="82550">
              <a:lnSpc>
                <a:spcPct val="100000"/>
              </a:lnSpc>
              <a:spcBef>
                <a:spcPts val="540"/>
              </a:spcBef>
            </a:pPr>
            <a:r>
              <a:rPr dirty="0" baseline="3831" sz="2175" spc="-120" i="1">
                <a:latin typeface="Times New Roman"/>
                <a:cs typeface="Times New Roman"/>
              </a:rPr>
              <a:t>z</a:t>
            </a:r>
            <a:r>
              <a:rPr dirty="0" baseline="3831" sz="2175" spc="-44" i="1">
                <a:latin typeface="Times New Roman"/>
                <a:cs typeface="Times New Roman"/>
              </a:rPr>
              <a:t> </a:t>
            </a:r>
            <a:r>
              <a:rPr dirty="0" baseline="3831" sz="2175" spc="-172">
                <a:latin typeface="Symbol"/>
                <a:cs typeface="Symbol"/>
              </a:rPr>
              <a:t></a:t>
            </a:r>
            <a:r>
              <a:rPr dirty="0" baseline="3831" sz="2175" spc="-172">
                <a:latin typeface="Times New Roman"/>
                <a:cs typeface="Times New Roman"/>
              </a:rPr>
              <a:t> </a:t>
            </a:r>
            <a:r>
              <a:rPr dirty="0" baseline="3831" sz="2175" spc="-104">
                <a:latin typeface="Times New Roman"/>
                <a:cs typeface="Times New Roman"/>
              </a:rPr>
              <a:t>3</a:t>
            </a:r>
            <a:r>
              <a:rPr dirty="0" baseline="3831" sz="2175" spc="-44" i="1">
                <a:latin typeface="Times New Roman"/>
                <a:cs typeface="Times New Roman"/>
              </a:rPr>
              <a:t>x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104">
                <a:latin typeface="Times New Roman"/>
                <a:cs typeface="Times New Roman"/>
              </a:rPr>
              <a:t> </a:t>
            </a:r>
            <a:r>
              <a:rPr dirty="0" baseline="3831" sz="2175" spc="-172">
                <a:latin typeface="Symbol"/>
                <a:cs typeface="Symbol"/>
              </a:rPr>
              <a:t></a:t>
            </a:r>
            <a:r>
              <a:rPr dirty="0" baseline="3831" sz="2175" spc="-254">
                <a:latin typeface="Times New Roman"/>
                <a:cs typeface="Times New Roman"/>
              </a:rPr>
              <a:t> </a:t>
            </a:r>
            <a:r>
              <a:rPr dirty="0" baseline="3831" sz="2175" spc="-15">
                <a:latin typeface="Times New Roman"/>
                <a:cs typeface="Times New Roman"/>
              </a:rPr>
              <a:t>3</a:t>
            </a:r>
            <a:r>
              <a:rPr dirty="0" baseline="3831" sz="2175" spc="-15" i="1">
                <a:latin typeface="Times New Roman"/>
                <a:cs typeface="Times New Roman"/>
              </a:rPr>
              <a:t>y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104">
                <a:latin typeface="Times New Roman"/>
                <a:cs typeface="Times New Roman"/>
              </a:rPr>
              <a:t> </a:t>
            </a:r>
            <a:r>
              <a:rPr dirty="0" baseline="3831" sz="2175" spc="-172">
                <a:latin typeface="Symbol"/>
                <a:cs typeface="Symbol"/>
              </a:rPr>
              <a:t></a:t>
            </a:r>
            <a:r>
              <a:rPr dirty="0" baseline="3831" sz="2175" spc="-232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Times New Roman"/>
                <a:cs typeface="Times New Roman"/>
              </a:rPr>
              <a:t>4</a:t>
            </a:r>
            <a:r>
              <a:rPr dirty="0" baseline="3831" sz="2175" spc="-24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5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0747" y="5295493"/>
            <a:ext cx="6026785" cy="2369820"/>
          </a:xfrm>
          <a:prstGeom prst="rect">
            <a:avLst/>
          </a:prstGeom>
        </p:spPr>
        <p:txBody>
          <a:bodyPr wrap="square" lIns="0" tIns="31114" rIns="0" bIns="0" rtlCol="0" vert="horz">
            <a:spAutoFit/>
          </a:bodyPr>
          <a:lstStyle/>
          <a:p>
            <a:pPr algn="just" marL="63500" marR="43180" indent="-635">
              <a:lnSpc>
                <a:spcPct val="122800"/>
              </a:lnSpc>
              <a:spcBef>
                <a:spcPts val="244"/>
              </a:spcBef>
            </a:pPr>
            <a:r>
              <a:rPr dirty="0" sz="1100">
                <a:latin typeface="Calibri"/>
                <a:cs typeface="Calibri"/>
              </a:rPr>
              <a:t>The top of the solid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paraboloid given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baseline="3831" sz="2175" spc="-127" i="1">
                <a:latin typeface="Times New Roman"/>
                <a:cs typeface="Times New Roman"/>
              </a:rPr>
              <a:t>z </a:t>
            </a:r>
            <a:r>
              <a:rPr dirty="0" baseline="3831" sz="2175" spc="-179">
                <a:latin typeface="Symbol"/>
                <a:cs typeface="Symbol"/>
              </a:rPr>
              <a:t></a:t>
            </a:r>
            <a:r>
              <a:rPr dirty="0" baseline="3831" sz="2175" spc="-179">
                <a:latin typeface="Times New Roman"/>
                <a:cs typeface="Times New Roman"/>
              </a:rPr>
              <a:t> </a:t>
            </a:r>
            <a:r>
              <a:rPr dirty="0" baseline="3831" sz="2175" spc="-165">
                <a:latin typeface="Times New Roman"/>
                <a:cs typeface="Times New Roman"/>
              </a:rPr>
              <a:t>8 </a:t>
            </a:r>
            <a:r>
              <a:rPr dirty="0" baseline="3831" sz="2175" spc="-179">
                <a:latin typeface="Symbol"/>
                <a:cs typeface="Symbol"/>
              </a:rPr>
              <a:t></a:t>
            </a:r>
            <a:r>
              <a:rPr dirty="0" baseline="3831" sz="2175" spc="-179">
                <a:latin typeface="Times New Roman"/>
                <a:cs typeface="Times New Roman"/>
              </a:rPr>
              <a:t> </a:t>
            </a:r>
            <a:r>
              <a:rPr dirty="0" baseline="3831" sz="2175" spc="-67" i="1">
                <a:latin typeface="Times New Roman"/>
                <a:cs typeface="Times New Roman"/>
              </a:rPr>
              <a:t>x</a:t>
            </a:r>
            <a:r>
              <a:rPr dirty="0" baseline="52083" sz="1200" spc="-67">
                <a:latin typeface="Times New Roman"/>
                <a:cs typeface="Times New Roman"/>
              </a:rPr>
              <a:t>2</a:t>
            </a:r>
            <a:r>
              <a:rPr dirty="0" baseline="52083" sz="1200" spc="-60">
                <a:latin typeface="Times New Roman"/>
                <a:cs typeface="Times New Roman"/>
              </a:rPr>
              <a:t> </a:t>
            </a:r>
            <a:r>
              <a:rPr dirty="0" baseline="3831" sz="2175" spc="-179">
                <a:latin typeface="Symbol"/>
                <a:cs typeface="Symbol"/>
              </a:rPr>
              <a:t></a:t>
            </a:r>
            <a:r>
              <a:rPr dirty="0" baseline="3831" sz="2175" spc="-179">
                <a:latin typeface="Times New Roman"/>
                <a:cs typeface="Times New Roman"/>
              </a:rPr>
              <a:t> </a:t>
            </a:r>
            <a:r>
              <a:rPr dirty="0" baseline="3831" sz="2175" spc="-52" i="1">
                <a:latin typeface="Times New Roman"/>
                <a:cs typeface="Times New Roman"/>
              </a:rPr>
              <a:t>y</a:t>
            </a:r>
            <a:r>
              <a:rPr dirty="0" baseline="52083" sz="1200" spc="-52">
                <a:latin typeface="Times New Roman"/>
                <a:cs typeface="Times New Roman"/>
              </a:rPr>
              <a:t>2</a:t>
            </a:r>
            <a:r>
              <a:rPr dirty="0" baseline="52083" sz="1200" spc="-4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(the </a:t>
            </a:r>
            <a:r>
              <a:rPr dirty="0" sz="1100" spc="-10">
                <a:latin typeface="Calibri"/>
                <a:cs typeface="Calibri"/>
              </a:rPr>
              <a:t>gold </a:t>
            </a:r>
            <a:r>
              <a:rPr dirty="0" sz="1100">
                <a:latin typeface="Calibri"/>
                <a:cs typeface="Calibri"/>
              </a:rPr>
              <a:t>colored </a:t>
            </a:r>
            <a:r>
              <a:rPr dirty="0" sz="1100" spc="-5">
                <a:latin typeface="Calibri"/>
                <a:cs typeface="Calibri"/>
              </a:rPr>
              <a:t>surface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sketches)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bottom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solid 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paraboloid </a:t>
            </a:r>
            <a:r>
              <a:rPr dirty="0" sz="1100">
                <a:latin typeface="Calibri"/>
                <a:cs typeface="Calibri"/>
              </a:rPr>
              <a:t>given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3831" sz="2175" spc="-179" i="1">
                <a:latin typeface="Times New Roman"/>
                <a:cs typeface="Times New Roman"/>
              </a:rPr>
              <a:t>z </a:t>
            </a:r>
            <a:r>
              <a:rPr dirty="0" baseline="3831" sz="2175" spc="-247">
                <a:latin typeface="Symbol"/>
                <a:cs typeface="Symbol"/>
              </a:rPr>
              <a:t></a:t>
            </a:r>
            <a:r>
              <a:rPr dirty="0" baseline="3831" sz="2175" spc="-247">
                <a:latin typeface="Times New Roman"/>
                <a:cs typeface="Times New Roman"/>
              </a:rPr>
              <a:t> </a:t>
            </a:r>
            <a:r>
              <a:rPr dirty="0" baseline="3831" sz="2175" spc="-135">
                <a:latin typeface="Times New Roman"/>
                <a:cs typeface="Times New Roman"/>
              </a:rPr>
              <a:t>3</a:t>
            </a:r>
            <a:r>
              <a:rPr dirty="0" baseline="3831" sz="2175" spc="-135" i="1">
                <a:latin typeface="Times New Roman"/>
                <a:cs typeface="Times New Roman"/>
              </a:rPr>
              <a:t>x</a:t>
            </a:r>
            <a:r>
              <a:rPr dirty="0" baseline="52083" sz="1200" spc="-135">
                <a:latin typeface="Times New Roman"/>
                <a:cs typeface="Times New Roman"/>
              </a:rPr>
              <a:t>2</a:t>
            </a:r>
            <a:r>
              <a:rPr dirty="0" baseline="52083" sz="1200" spc="-127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</a:t>
            </a:r>
            <a:r>
              <a:rPr dirty="0" baseline="3831" sz="2175" spc="-247">
                <a:latin typeface="Times New Roman"/>
                <a:cs typeface="Times New Roman"/>
              </a:rPr>
              <a:t> </a:t>
            </a:r>
            <a:r>
              <a:rPr dirty="0" baseline="3831" sz="2175" spc="-97">
                <a:latin typeface="Times New Roman"/>
                <a:cs typeface="Times New Roman"/>
              </a:rPr>
              <a:t>3</a:t>
            </a:r>
            <a:r>
              <a:rPr dirty="0" baseline="3831" sz="2175" spc="-97" i="1">
                <a:latin typeface="Times New Roman"/>
                <a:cs typeface="Times New Roman"/>
              </a:rPr>
              <a:t>y</a:t>
            </a:r>
            <a:r>
              <a:rPr dirty="0" baseline="52083" sz="1200" spc="-97">
                <a:latin typeface="Times New Roman"/>
                <a:cs typeface="Times New Roman"/>
              </a:rPr>
              <a:t>2</a:t>
            </a:r>
            <a:r>
              <a:rPr dirty="0" baseline="52083" sz="1200" spc="-89">
                <a:latin typeface="Times New Roman"/>
                <a:cs typeface="Times New Roman"/>
              </a:rPr>
              <a:t> </a:t>
            </a:r>
            <a:r>
              <a:rPr dirty="0" baseline="3831" sz="2175" spc="-247">
                <a:latin typeface="Symbol"/>
                <a:cs typeface="Symbol"/>
              </a:rPr>
              <a:t></a:t>
            </a:r>
            <a:r>
              <a:rPr dirty="0" baseline="3831" sz="2175" spc="-247">
                <a:latin typeface="Times New Roman"/>
                <a:cs typeface="Times New Roman"/>
              </a:rPr>
              <a:t> </a:t>
            </a:r>
            <a:r>
              <a:rPr dirty="0" baseline="3831" sz="2175" spc="-225">
                <a:latin typeface="Times New Roman"/>
                <a:cs typeface="Times New Roman"/>
              </a:rPr>
              <a:t>4</a:t>
            </a:r>
            <a:r>
              <a:rPr dirty="0" baseline="3831" sz="2175" spc="-21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(the </a:t>
            </a:r>
            <a:r>
              <a:rPr dirty="0" sz="1100" spc="-5">
                <a:latin typeface="Calibri"/>
                <a:cs typeface="Calibri"/>
              </a:rPr>
              <a:t>blue </a:t>
            </a:r>
            <a:r>
              <a:rPr dirty="0" sz="1100">
                <a:latin typeface="Calibri"/>
                <a:cs typeface="Calibri"/>
              </a:rPr>
              <a:t>colored </a:t>
            </a:r>
            <a:r>
              <a:rPr dirty="0" sz="1100" spc="-5">
                <a:latin typeface="Calibri"/>
                <a:cs typeface="Calibri"/>
              </a:rPr>
              <a:t>surface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63500" marR="251460">
              <a:lnSpc>
                <a:spcPct val="109100"/>
              </a:lnSpc>
              <a:spcBef>
                <a:spcPts val="1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value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upper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400">
              <a:latin typeface="Calibri"/>
              <a:cs typeface="Calibri"/>
            </a:endParaRPr>
          </a:p>
          <a:p>
            <a:pPr algn="ctr" marR="401955">
              <a:lnSpc>
                <a:spcPct val="100000"/>
              </a:lnSpc>
              <a:tabLst>
                <a:tab pos="1370965" algn="l"/>
                <a:tab pos="2297430" algn="l"/>
              </a:tabLst>
            </a:pPr>
            <a:r>
              <a:rPr dirty="0" sz="1450" spc="-100" i="1">
                <a:latin typeface="Times New Roman"/>
                <a:cs typeface="Times New Roman"/>
              </a:rPr>
              <a:t>z</a:t>
            </a:r>
            <a:r>
              <a:rPr dirty="0" sz="1450" spc="-45" i="1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</a:t>
            </a:r>
            <a:r>
              <a:rPr dirty="0" sz="1450" spc="-140">
                <a:latin typeface="Times New Roman"/>
                <a:cs typeface="Times New Roman"/>
              </a:rPr>
              <a:t> </a:t>
            </a:r>
            <a:r>
              <a:rPr dirty="0" sz="1450" spc="-125">
                <a:latin typeface="Times New Roman"/>
                <a:cs typeface="Times New Roman"/>
              </a:rPr>
              <a:t>8</a:t>
            </a:r>
            <a:r>
              <a:rPr dirty="0" sz="1450" spc="-195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</a:t>
            </a:r>
            <a:r>
              <a:rPr dirty="0" sz="1450" spc="-105">
                <a:latin typeface="Times New Roman"/>
                <a:cs typeface="Times New Roman"/>
              </a:rPr>
              <a:t> </a:t>
            </a:r>
            <a:r>
              <a:rPr dirty="0" sz="1450" spc="-60" i="1">
                <a:latin typeface="Times New Roman"/>
                <a:cs typeface="Times New Roman"/>
              </a:rPr>
              <a:t>x</a:t>
            </a:r>
            <a:r>
              <a:rPr dirty="0" baseline="45138" sz="1200" spc="-82">
                <a:latin typeface="Times New Roman"/>
                <a:cs typeface="Times New Roman"/>
              </a:rPr>
              <a:t>2</a:t>
            </a:r>
            <a:r>
              <a:rPr dirty="0" baseline="45138" sz="1200">
                <a:latin typeface="Times New Roman"/>
                <a:cs typeface="Times New Roman"/>
              </a:rPr>
              <a:t> </a:t>
            </a:r>
            <a:r>
              <a:rPr dirty="0" baseline="45138" sz="1200" spc="-120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</a:t>
            </a:r>
            <a:r>
              <a:rPr dirty="0" sz="1450" spc="-50">
                <a:latin typeface="Times New Roman"/>
                <a:cs typeface="Times New Roman"/>
              </a:rPr>
              <a:t> </a:t>
            </a:r>
            <a:r>
              <a:rPr dirty="0" sz="1450" spc="-40" i="1">
                <a:latin typeface="Times New Roman"/>
                <a:cs typeface="Times New Roman"/>
              </a:rPr>
              <a:t>y</a:t>
            </a:r>
            <a:r>
              <a:rPr dirty="0" baseline="45138" sz="1200" spc="-82">
                <a:latin typeface="Times New Roman"/>
                <a:cs typeface="Times New Roman"/>
              </a:rPr>
              <a:t>2</a:t>
            </a:r>
            <a:r>
              <a:rPr dirty="0" baseline="45138" sz="1200">
                <a:latin typeface="Times New Roman"/>
                <a:cs typeface="Times New Roman"/>
              </a:rPr>
              <a:t>	</a:t>
            </a:r>
            <a:r>
              <a:rPr dirty="0" sz="1450" spc="-250">
                <a:latin typeface="Symbol"/>
                <a:cs typeface="Symbol"/>
              </a:rPr>
              <a:t></a:t>
            </a:r>
            <a:r>
              <a:rPr dirty="0" sz="1450">
                <a:latin typeface="Times New Roman"/>
                <a:cs typeface="Times New Roman"/>
              </a:rPr>
              <a:t>	</a:t>
            </a:r>
            <a:r>
              <a:rPr dirty="0" sz="1450" spc="-60" i="1">
                <a:latin typeface="Times New Roman"/>
                <a:cs typeface="Times New Roman"/>
              </a:rPr>
              <a:t>x</a:t>
            </a:r>
            <a:r>
              <a:rPr dirty="0" baseline="45138" sz="1200" spc="-82">
                <a:latin typeface="Times New Roman"/>
                <a:cs typeface="Times New Roman"/>
              </a:rPr>
              <a:t>2</a:t>
            </a:r>
            <a:r>
              <a:rPr dirty="0" baseline="45138" sz="1200">
                <a:latin typeface="Times New Roman"/>
                <a:cs typeface="Times New Roman"/>
              </a:rPr>
              <a:t> </a:t>
            </a:r>
            <a:r>
              <a:rPr dirty="0" baseline="45138" sz="1200" spc="-120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</a:t>
            </a:r>
            <a:r>
              <a:rPr dirty="0" sz="1450" spc="-30">
                <a:latin typeface="Times New Roman"/>
                <a:cs typeface="Times New Roman"/>
              </a:rPr>
              <a:t> </a:t>
            </a:r>
            <a:r>
              <a:rPr dirty="0" sz="1450" spc="-40" i="1">
                <a:latin typeface="Times New Roman"/>
                <a:cs typeface="Times New Roman"/>
              </a:rPr>
              <a:t>y</a:t>
            </a:r>
            <a:r>
              <a:rPr dirty="0" baseline="45138" sz="1200" spc="-82">
                <a:latin typeface="Times New Roman"/>
                <a:cs typeface="Times New Roman"/>
              </a:rPr>
              <a:t>2</a:t>
            </a:r>
            <a:r>
              <a:rPr dirty="0" baseline="45138" sz="1200">
                <a:latin typeface="Times New Roman"/>
                <a:cs typeface="Times New Roman"/>
              </a:rPr>
              <a:t> </a:t>
            </a:r>
            <a:r>
              <a:rPr dirty="0" baseline="45138" sz="1200" spc="-7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</a:t>
            </a:r>
            <a:r>
              <a:rPr dirty="0" sz="1450" spc="-140">
                <a:latin typeface="Times New Roman"/>
                <a:cs typeface="Times New Roman"/>
              </a:rPr>
              <a:t> </a:t>
            </a:r>
            <a:r>
              <a:rPr dirty="0" sz="1450" spc="-125">
                <a:latin typeface="Times New Roman"/>
                <a:cs typeface="Times New Roman"/>
              </a:rPr>
              <a:t>8</a:t>
            </a:r>
            <a:r>
              <a:rPr dirty="0" sz="1450" spc="-195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</a:t>
            </a:r>
            <a:r>
              <a:rPr dirty="0" sz="1450" spc="-105">
                <a:latin typeface="Times New Roman"/>
                <a:cs typeface="Times New Roman"/>
              </a:rPr>
              <a:t> </a:t>
            </a:r>
            <a:r>
              <a:rPr dirty="0" sz="1450" spc="-100" i="1">
                <a:latin typeface="Times New Roman"/>
                <a:cs typeface="Times New Roman"/>
              </a:rPr>
              <a:t>z</a:t>
            </a:r>
            <a:endParaRPr sz="14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 </a:t>
            </a:r>
            <a:r>
              <a:rPr dirty="0" sz="1100" spc="-5">
                <a:latin typeface="Calibri"/>
                <a:cs typeface="Calibri"/>
              </a:rPr>
              <a:t>paraboloid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13018" y="7785603"/>
            <a:ext cx="2526030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150" spc="10" i="1">
                <a:latin typeface="Times New Roman"/>
                <a:cs typeface="Times New Roman"/>
              </a:rPr>
              <a:t>z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85">
                <a:latin typeface="Times New Roman"/>
                <a:cs typeface="Times New Roman"/>
              </a:rPr>
              <a:t>3</a:t>
            </a:r>
            <a:r>
              <a:rPr dirty="0" baseline="-4504" sz="2775" spc="-120">
                <a:latin typeface="Symbol"/>
                <a:cs typeface="Symbol"/>
              </a:rPr>
              <a:t></a:t>
            </a:r>
            <a:r>
              <a:rPr dirty="0" sz="1150" spc="70" i="1">
                <a:latin typeface="Times New Roman"/>
                <a:cs typeface="Times New Roman"/>
              </a:rPr>
              <a:t>x</a:t>
            </a:r>
            <a:r>
              <a:rPr dirty="0" baseline="47008" sz="975" spc="22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1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90" i="1">
                <a:latin typeface="Times New Roman"/>
                <a:cs typeface="Times New Roman"/>
              </a:rPr>
              <a:t>y</a:t>
            </a:r>
            <a:r>
              <a:rPr dirty="0" baseline="47008" sz="975" spc="22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45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4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85">
                <a:latin typeface="Times New Roman"/>
                <a:cs typeface="Times New Roman"/>
              </a:rPr>
              <a:t>3</a:t>
            </a:r>
            <a:r>
              <a:rPr dirty="0" baseline="-3584" sz="2325" spc="-127">
                <a:latin typeface="Symbol"/>
                <a:cs typeface="Symbol"/>
              </a:rPr>
              <a:t></a:t>
            </a:r>
            <a:r>
              <a:rPr dirty="0" sz="1150" spc="15">
                <a:latin typeface="Times New Roman"/>
                <a:cs typeface="Times New Roman"/>
              </a:rPr>
              <a:t>8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z</a:t>
            </a:r>
            <a:r>
              <a:rPr dirty="0" sz="1150" spc="-170" i="1">
                <a:latin typeface="Times New Roman"/>
                <a:cs typeface="Times New Roman"/>
              </a:rPr>
              <a:t> </a:t>
            </a:r>
            <a:r>
              <a:rPr dirty="0" baseline="-3584" sz="2325" spc="-195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9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4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1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20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50">
                <a:latin typeface="Times New Roman"/>
                <a:cs typeface="Times New Roman"/>
              </a:rPr>
              <a:t>3</a:t>
            </a:r>
            <a:r>
              <a:rPr dirty="0" sz="1150" spc="1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81160" y="7872507"/>
            <a:ext cx="1803400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49250" algn="l"/>
                <a:tab pos="1045210" algn="l"/>
                <a:tab pos="1502410" algn="l"/>
              </a:tabLst>
            </a:pPr>
            <a:r>
              <a:rPr dirty="0" sz="1150" spc="35">
                <a:latin typeface="Symbol"/>
                <a:cs typeface="Symbol"/>
              </a:rPr>
              <a:t></a:t>
            </a:r>
            <a:r>
              <a:rPr dirty="0" sz="1150" spc="35">
                <a:latin typeface="Times New Roman"/>
                <a:cs typeface="Times New Roman"/>
              </a:rPr>
              <a:t>	</a:t>
            </a:r>
            <a:r>
              <a:rPr dirty="0" sz="1150" spc="85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z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1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20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35">
                <a:latin typeface="Symbol"/>
                <a:cs typeface="Symbol"/>
              </a:rPr>
              <a:t>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0" i="1">
                <a:latin typeface="Times New Roman"/>
                <a:cs typeface="Times New Roman"/>
              </a:rPr>
              <a:t>z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5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700" y="8280284"/>
            <a:ext cx="5874385" cy="40767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 marR="5080" indent="-635">
              <a:lnSpc>
                <a:spcPct val="107800"/>
              </a:lnSpc>
              <a:spcBef>
                <a:spcPts val="12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 know they will intersect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z </a:t>
            </a:r>
            <a:r>
              <a:rPr dirty="0" sz="1200" spc="35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5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 this into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either paraboloid equation and doing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equation.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19375" y="962025"/>
            <a:ext cx="3067049" cy="157162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09762" y="3065131"/>
            <a:ext cx="3886199" cy="206634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5396" y="917771"/>
            <a:ext cx="6076950" cy="3439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390525">
              <a:lnSpc>
                <a:spcPct val="100000"/>
              </a:lnSpc>
              <a:spcBef>
                <a:spcPts val="95"/>
              </a:spcBef>
            </a:pPr>
            <a:r>
              <a:rPr dirty="0" sz="1450" spc="-25" i="1">
                <a:latin typeface="Times New Roman"/>
                <a:cs typeface="Times New Roman"/>
              </a:rPr>
              <a:t>x</a:t>
            </a:r>
            <a:r>
              <a:rPr dirty="0" baseline="45138" sz="1200" spc="-60">
                <a:latin typeface="Times New Roman"/>
                <a:cs typeface="Times New Roman"/>
              </a:rPr>
              <a:t>2</a:t>
            </a:r>
            <a:r>
              <a:rPr dirty="0" baseline="45138" sz="1200">
                <a:latin typeface="Times New Roman"/>
                <a:cs typeface="Times New Roman"/>
              </a:rPr>
              <a:t> </a:t>
            </a:r>
            <a:r>
              <a:rPr dirty="0" baseline="45138" sz="1200" spc="-97">
                <a:latin typeface="Times New Roman"/>
                <a:cs typeface="Times New Roman"/>
              </a:rPr>
              <a:t> </a:t>
            </a:r>
            <a:r>
              <a:rPr dirty="0" sz="1450" spc="-105">
                <a:latin typeface="Symbol"/>
                <a:cs typeface="Symbol"/>
              </a:rPr>
              <a:t></a:t>
            </a:r>
            <a:r>
              <a:rPr dirty="0" sz="1450" spc="-10">
                <a:latin typeface="Times New Roman"/>
                <a:cs typeface="Times New Roman"/>
              </a:rPr>
              <a:t> </a:t>
            </a:r>
            <a:r>
              <a:rPr dirty="0" sz="1450" spc="-10" i="1">
                <a:latin typeface="Times New Roman"/>
                <a:cs typeface="Times New Roman"/>
              </a:rPr>
              <a:t>y</a:t>
            </a:r>
            <a:r>
              <a:rPr dirty="0" baseline="45138" sz="1200" spc="-60">
                <a:latin typeface="Times New Roman"/>
                <a:cs typeface="Times New Roman"/>
              </a:rPr>
              <a:t>2</a:t>
            </a:r>
            <a:r>
              <a:rPr dirty="0" baseline="45138" sz="1200">
                <a:latin typeface="Times New Roman"/>
                <a:cs typeface="Times New Roman"/>
              </a:rPr>
              <a:t> </a:t>
            </a:r>
            <a:r>
              <a:rPr dirty="0" baseline="45138" sz="1200" spc="22">
                <a:latin typeface="Times New Roman"/>
                <a:cs typeface="Times New Roman"/>
              </a:rPr>
              <a:t> </a:t>
            </a:r>
            <a:r>
              <a:rPr dirty="0" sz="1450" spc="-105">
                <a:latin typeface="Symbol"/>
                <a:cs typeface="Symbol"/>
              </a:rPr>
              <a:t></a:t>
            </a:r>
            <a:r>
              <a:rPr dirty="0" sz="1450" spc="-110">
                <a:latin typeface="Times New Roman"/>
                <a:cs typeface="Times New Roman"/>
              </a:rPr>
              <a:t> </a:t>
            </a:r>
            <a:r>
              <a:rPr dirty="0" sz="1450" spc="-100">
                <a:latin typeface="Times New Roman"/>
                <a:cs typeface="Times New Roman"/>
              </a:rPr>
              <a:t>3</a:t>
            </a:r>
            <a:endParaRPr sz="14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50">
              <a:latin typeface="Times New Roman"/>
              <a:cs typeface="Times New Roman"/>
            </a:endParaRPr>
          </a:p>
          <a:p>
            <a:pPr marL="88900" marR="81280" indent="-635">
              <a:lnSpc>
                <a:spcPct val="107800"/>
              </a:lnSpc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what does this tell us?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 the circle where the two paraboloids intersect 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z </a:t>
            </a:r>
            <a:r>
              <a:rPr dirty="0" sz="1200" spc="35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5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also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 defined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endParaRPr sz="1100">
              <a:latin typeface="Calibri"/>
              <a:cs typeface="Calibri"/>
            </a:endParaRPr>
          </a:p>
          <a:p>
            <a:pPr marL="88900" marR="281940" indent="32384">
              <a:lnSpc>
                <a:spcPct val="114599"/>
              </a:lnSpc>
              <a:spcBef>
                <a:spcPts val="150"/>
              </a:spcBef>
            </a:pPr>
            <a:r>
              <a:rPr dirty="0" baseline="3831" sz="2175" spc="-52" i="1">
                <a:latin typeface="Times New Roman"/>
                <a:cs typeface="Times New Roman"/>
              </a:rPr>
              <a:t>x</a:t>
            </a:r>
            <a:r>
              <a:rPr dirty="0" baseline="52083" sz="1200" spc="-52">
                <a:latin typeface="Times New Roman"/>
                <a:cs typeface="Times New Roman"/>
              </a:rPr>
              <a:t>2</a:t>
            </a:r>
            <a:r>
              <a:rPr dirty="0" baseline="52083" sz="1200" spc="-44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Symbol"/>
                <a:cs typeface="Symbol"/>
              </a:rPr>
              <a:t></a:t>
            </a:r>
            <a:r>
              <a:rPr dirty="0" baseline="3831" sz="2175" spc="-150">
                <a:latin typeface="Times New Roman"/>
                <a:cs typeface="Times New Roman"/>
              </a:rPr>
              <a:t> </a:t>
            </a:r>
            <a:r>
              <a:rPr dirty="0" baseline="3831" sz="2175" spc="-37" i="1">
                <a:latin typeface="Times New Roman"/>
                <a:cs typeface="Times New Roman"/>
              </a:rPr>
              <a:t>y</a:t>
            </a:r>
            <a:r>
              <a:rPr dirty="0" baseline="52083" sz="1200" spc="-37">
                <a:latin typeface="Times New Roman"/>
                <a:cs typeface="Times New Roman"/>
              </a:rPr>
              <a:t>2</a:t>
            </a:r>
            <a:r>
              <a:rPr dirty="0" baseline="52083" sz="1200" spc="-30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Symbol"/>
                <a:cs typeface="Symbol"/>
              </a:rPr>
              <a:t></a:t>
            </a:r>
            <a:r>
              <a:rPr dirty="0" baseline="3831" sz="2175" spc="-157">
                <a:latin typeface="Times New Roman"/>
                <a:cs typeface="Times New Roman"/>
              </a:rPr>
              <a:t> </a:t>
            </a:r>
            <a:r>
              <a:rPr dirty="0" baseline="3831" sz="2175" spc="-150">
                <a:latin typeface="Times New Roman"/>
                <a:cs typeface="Times New Roman"/>
              </a:rPr>
              <a:t>3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makes </a:t>
            </a:r>
            <a:r>
              <a:rPr dirty="0" sz="1100" spc="-5">
                <a:latin typeface="Calibri"/>
                <a:cs typeface="Calibri"/>
              </a:rPr>
              <a:t>sense if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think about it.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region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 that we’d </a:t>
            </a:r>
            <a:r>
              <a:rPr dirty="0" sz="1100">
                <a:latin typeface="Calibri"/>
                <a:cs typeface="Calibri"/>
              </a:rPr>
              <a:t>use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88900" marR="307975">
              <a:lnSpc>
                <a:spcPct val="109100"/>
              </a:lnSpc>
              <a:spcBef>
                <a:spcPts val="1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formula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volume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solid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figure </a:t>
            </a:r>
            <a:r>
              <a:rPr dirty="0" sz="1100">
                <a:latin typeface="Calibri"/>
                <a:cs typeface="Calibri"/>
              </a:rPr>
              <a:t>out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88900" marR="143510">
              <a:lnSpc>
                <a:spcPct val="1089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words, 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volume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below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z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5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above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paraboloid given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endParaRPr sz="1100">
              <a:latin typeface="Calibri"/>
              <a:cs typeface="Calibri"/>
            </a:endParaRPr>
          </a:p>
          <a:p>
            <a:pPr marL="120650">
              <a:lnSpc>
                <a:spcPct val="100000"/>
              </a:lnSpc>
              <a:spcBef>
                <a:spcPts val="390"/>
              </a:spcBef>
            </a:pPr>
            <a:r>
              <a:rPr dirty="0" baseline="3831" sz="2175" spc="-120" i="1">
                <a:latin typeface="Times New Roman"/>
                <a:cs typeface="Times New Roman"/>
              </a:rPr>
              <a:t>z</a:t>
            </a:r>
            <a:r>
              <a:rPr dirty="0" baseline="3831" sz="2175" spc="-44" i="1">
                <a:latin typeface="Times New Roman"/>
                <a:cs typeface="Times New Roman"/>
              </a:rPr>
              <a:t> </a:t>
            </a:r>
            <a:r>
              <a:rPr dirty="0" baseline="3831" sz="2175" spc="-172">
                <a:latin typeface="Symbol"/>
                <a:cs typeface="Symbol"/>
              </a:rPr>
              <a:t></a:t>
            </a:r>
            <a:r>
              <a:rPr dirty="0" baseline="3831" sz="2175" spc="-172">
                <a:latin typeface="Times New Roman"/>
                <a:cs typeface="Times New Roman"/>
              </a:rPr>
              <a:t> </a:t>
            </a:r>
            <a:r>
              <a:rPr dirty="0" baseline="3831" sz="2175" spc="-104">
                <a:latin typeface="Times New Roman"/>
                <a:cs typeface="Times New Roman"/>
              </a:rPr>
              <a:t>3</a:t>
            </a:r>
            <a:r>
              <a:rPr dirty="0" baseline="3831" sz="2175" spc="-44" i="1">
                <a:latin typeface="Times New Roman"/>
                <a:cs typeface="Times New Roman"/>
              </a:rPr>
              <a:t>x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104">
                <a:latin typeface="Times New Roman"/>
                <a:cs typeface="Times New Roman"/>
              </a:rPr>
              <a:t> </a:t>
            </a:r>
            <a:r>
              <a:rPr dirty="0" baseline="3831" sz="2175" spc="-172">
                <a:latin typeface="Symbol"/>
                <a:cs typeface="Symbol"/>
              </a:rPr>
              <a:t></a:t>
            </a:r>
            <a:r>
              <a:rPr dirty="0" baseline="3831" sz="2175" spc="-254">
                <a:latin typeface="Times New Roman"/>
                <a:cs typeface="Times New Roman"/>
              </a:rPr>
              <a:t> </a:t>
            </a:r>
            <a:r>
              <a:rPr dirty="0" baseline="3831" sz="2175" spc="-15">
                <a:latin typeface="Times New Roman"/>
                <a:cs typeface="Times New Roman"/>
              </a:rPr>
              <a:t>3</a:t>
            </a:r>
            <a:r>
              <a:rPr dirty="0" baseline="3831" sz="2175" spc="-15" i="1">
                <a:latin typeface="Times New Roman"/>
                <a:cs typeface="Times New Roman"/>
              </a:rPr>
              <a:t>y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104">
                <a:latin typeface="Times New Roman"/>
                <a:cs typeface="Times New Roman"/>
              </a:rPr>
              <a:t> </a:t>
            </a:r>
            <a:r>
              <a:rPr dirty="0" baseline="3831" sz="2175" spc="-172">
                <a:latin typeface="Symbol"/>
                <a:cs typeface="Symbol"/>
              </a:rPr>
              <a:t></a:t>
            </a:r>
            <a:r>
              <a:rPr dirty="0" baseline="3831" sz="2175" spc="-232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Times New Roman"/>
                <a:cs typeface="Times New Roman"/>
              </a:rPr>
              <a:t>4</a:t>
            </a:r>
            <a:r>
              <a:rPr dirty="0" baseline="3831" sz="2175" spc="-24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88900" marR="140970">
              <a:lnSpc>
                <a:spcPct val="110000"/>
              </a:lnSpc>
              <a:spcBef>
                <a:spcPts val="157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 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logic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volume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lower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</a:t>
            </a:r>
            <a:r>
              <a:rPr dirty="0" sz="1100">
                <a:latin typeface="Calibri"/>
                <a:cs typeface="Calibri"/>
              </a:rPr>
              <a:t>by,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41874" y="4665675"/>
            <a:ext cx="22542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-5">
                <a:latin typeface="Times New Roman"/>
                <a:cs typeface="Times New Roman"/>
              </a:rPr>
              <a:t>l</a:t>
            </a:r>
            <a:r>
              <a:rPr dirty="0" sz="650" spc="20">
                <a:latin typeface="Times New Roman"/>
                <a:cs typeface="Times New Roman"/>
              </a:rPr>
              <a:t>o</a:t>
            </a:r>
            <a:r>
              <a:rPr dirty="0" sz="650" spc="20">
                <a:latin typeface="Times New Roman"/>
                <a:cs typeface="Times New Roman"/>
              </a:rPr>
              <a:t>we</a:t>
            </a:r>
            <a:r>
              <a:rPr dirty="0" sz="650" spc="15">
                <a:latin typeface="Times New Roman"/>
                <a:cs typeface="Times New Roman"/>
              </a:rPr>
              <a:t>r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28864" y="4476629"/>
            <a:ext cx="3249295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  <a:tabLst>
                <a:tab pos="379095" algn="l"/>
                <a:tab pos="641985" algn="l"/>
                <a:tab pos="2237105" algn="l"/>
              </a:tabLst>
            </a:pPr>
            <a:r>
              <a:rPr dirty="0" sz="1150" spc="35" i="1">
                <a:latin typeface="Times New Roman"/>
                <a:cs typeface="Times New Roman"/>
              </a:rPr>
              <a:t>V</a:t>
            </a:r>
            <a:r>
              <a:rPr dirty="0" sz="1150" spc="35" i="1">
                <a:latin typeface="Times New Roman"/>
                <a:cs typeface="Times New Roman"/>
              </a:rPr>
              <a:t>	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3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5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240">
                <a:latin typeface="Symbol"/>
                <a:cs typeface="Symbol"/>
              </a:rPr>
              <a:t></a:t>
            </a:r>
            <a:r>
              <a:rPr dirty="0" sz="1150" spc="60">
                <a:latin typeface="Times New Roman"/>
                <a:cs typeface="Times New Roman"/>
              </a:rPr>
              <a:t>3</a:t>
            </a:r>
            <a:r>
              <a:rPr dirty="0" sz="1150" spc="8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3</a:t>
            </a:r>
            <a:r>
              <a:rPr dirty="0" sz="1150" spc="100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85">
                <a:latin typeface="Times New Roman"/>
                <a:cs typeface="Times New Roman"/>
              </a:rPr>
              <a:t>4</a:t>
            </a:r>
            <a:r>
              <a:rPr dirty="0" baseline="-4504" sz="2775" spc="-104">
                <a:latin typeface="Symbol"/>
                <a:cs typeface="Symbol"/>
              </a:rPr>
              <a:t></a:t>
            </a:r>
            <a:r>
              <a:rPr dirty="0" sz="1150" spc="30" i="1">
                <a:latin typeface="Times New Roman"/>
                <a:cs typeface="Times New Roman"/>
              </a:rPr>
              <a:t>dA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3</a:t>
            </a:r>
            <a:r>
              <a:rPr dirty="0" sz="1150" spc="8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3</a:t>
            </a:r>
            <a:r>
              <a:rPr dirty="0" sz="1150" spc="100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60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dA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18322" y="4542383"/>
            <a:ext cx="140970" cy="3765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ts val="2025"/>
              </a:lnSpc>
              <a:spcBef>
                <a:spcPts val="125"/>
              </a:spcBef>
            </a:pPr>
            <a:r>
              <a:rPr dirty="0" sz="1750" spc="-30">
                <a:latin typeface="Symbol"/>
                <a:cs typeface="Symbol"/>
              </a:rPr>
              <a:t></a:t>
            </a:r>
            <a:endParaRPr sz="1750">
              <a:latin typeface="Symbol"/>
              <a:cs typeface="Symbol"/>
            </a:endParaRPr>
          </a:p>
          <a:p>
            <a:pPr marL="41275">
              <a:lnSpc>
                <a:spcPts val="705"/>
              </a:lnSpc>
            </a:pPr>
            <a:r>
              <a:rPr dirty="0" sz="650" spc="35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13350" y="4542383"/>
            <a:ext cx="140970" cy="37655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ts val="2025"/>
              </a:lnSpc>
              <a:spcBef>
                <a:spcPts val="125"/>
              </a:spcBef>
            </a:pPr>
            <a:r>
              <a:rPr dirty="0" sz="1750" spc="-30">
                <a:latin typeface="Symbol"/>
                <a:cs typeface="Symbol"/>
              </a:rPr>
              <a:t></a:t>
            </a:r>
            <a:endParaRPr sz="1750">
              <a:latin typeface="Symbol"/>
              <a:cs typeface="Symbol"/>
            </a:endParaRPr>
          </a:p>
          <a:p>
            <a:pPr marL="41275">
              <a:lnSpc>
                <a:spcPts val="705"/>
              </a:lnSpc>
            </a:pPr>
            <a:r>
              <a:rPr dirty="0" sz="650" spc="35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50900" y="5114247"/>
            <a:ext cx="6059170" cy="16675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</a:t>
            </a:r>
            <a:r>
              <a:rPr dirty="0" sz="1100" spc="-1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baseline="3831" sz="2175" spc="-37" i="1">
                <a:latin typeface="Times New Roman"/>
                <a:cs typeface="Times New Roman"/>
              </a:rPr>
              <a:t>x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97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Symbol"/>
                <a:cs typeface="Symbol"/>
              </a:rPr>
              <a:t></a:t>
            </a:r>
            <a:r>
              <a:rPr dirty="0" baseline="3831" sz="2175" spc="-15">
                <a:latin typeface="Times New Roman"/>
                <a:cs typeface="Times New Roman"/>
              </a:rPr>
              <a:t> </a:t>
            </a:r>
            <a:r>
              <a:rPr dirty="0" baseline="3831" sz="2175" spc="-7" i="1">
                <a:latin typeface="Times New Roman"/>
                <a:cs typeface="Times New Roman"/>
              </a:rPr>
              <a:t>y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7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Symbol"/>
                <a:cs typeface="Symbol"/>
              </a:rPr>
              <a:t></a:t>
            </a:r>
            <a:r>
              <a:rPr dirty="0" baseline="3831" sz="2175" spc="-165">
                <a:latin typeface="Times New Roman"/>
                <a:cs typeface="Times New Roman"/>
              </a:rPr>
              <a:t> </a:t>
            </a:r>
            <a:r>
              <a:rPr dirty="0" baseline="3831" sz="2175" spc="-150">
                <a:latin typeface="Times New Roman"/>
                <a:cs typeface="Times New Roman"/>
              </a:rPr>
              <a:t>3</a:t>
            </a:r>
            <a:r>
              <a:rPr dirty="0" baseline="3831" sz="2175" spc="9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w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</a:t>
            </a:r>
            <a:r>
              <a:rPr dirty="0" sz="1100">
                <a:latin typeface="Calibri"/>
                <a:cs typeface="Calibri"/>
              </a:rPr>
              <a:t>sc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ssed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e.</a:t>
            </a:r>
            <a:endParaRPr sz="1100">
              <a:latin typeface="Calibri"/>
              <a:cs typeface="Calibri"/>
            </a:endParaRPr>
          </a:p>
          <a:p>
            <a:pPr marL="62865" marR="798830">
              <a:lnSpc>
                <a:spcPct val="219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though</a:t>
            </a:r>
            <a:r>
              <a:rPr dirty="0" sz="1100" spc="-5">
                <a:latin typeface="Calibri"/>
                <a:cs typeface="Calibri"/>
              </a:rPr>
              <a:t> this paraboloid does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slip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still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algn="just" marL="62865" marR="43180" indent="-635">
              <a:lnSpc>
                <a:spcPct val="1107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volume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upper portion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solid, </a:t>
            </a:r>
            <a:r>
              <a:rPr dirty="0" sz="1100" spc="-5" i="1">
                <a:latin typeface="Calibri"/>
                <a:cs typeface="Calibri"/>
              </a:rPr>
              <a:t>i.e</a:t>
            </a:r>
            <a:r>
              <a:rPr dirty="0" sz="1100" spc="-5">
                <a:latin typeface="Calibri"/>
                <a:cs typeface="Calibri"/>
              </a:rPr>
              <a:t>. </a:t>
            </a:r>
            <a:r>
              <a:rPr dirty="0" sz="1100">
                <a:latin typeface="Calibri"/>
                <a:cs typeface="Calibri"/>
              </a:rPr>
              <a:t>the portion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baseline="3831" sz="2175" spc="-127" i="1">
                <a:latin typeface="Times New Roman"/>
                <a:cs typeface="Times New Roman"/>
              </a:rPr>
              <a:t>z </a:t>
            </a:r>
            <a:r>
              <a:rPr dirty="0" baseline="3831" sz="2175" spc="-179">
                <a:latin typeface="Symbol"/>
                <a:cs typeface="Symbol"/>
              </a:rPr>
              <a:t></a:t>
            </a:r>
            <a:r>
              <a:rPr dirty="0" baseline="3831" sz="2175" spc="-179">
                <a:latin typeface="Times New Roman"/>
                <a:cs typeface="Times New Roman"/>
              </a:rPr>
              <a:t> </a:t>
            </a:r>
            <a:r>
              <a:rPr dirty="0" baseline="3831" sz="2175" spc="-165">
                <a:latin typeface="Times New Roman"/>
                <a:cs typeface="Times New Roman"/>
              </a:rPr>
              <a:t>8 </a:t>
            </a:r>
            <a:r>
              <a:rPr dirty="0" baseline="3831" sz="2175" spc="-179">
                <a:latin typeface="Symbol"/>
                <a:cs typeface="Symbol"/>
              </a:rPr>
              <a:t></a:t>
            </a:r>
            <a:r>
              <a:rPr dirty="0" baseline="3831" sz="2175" spc="-179">
                <a:latin typeface="Times New Roman"/>
                <a:cs typeface="Times New Roman"/>
              </a:rPr>
              <a:t> </a:t>
            </a:r>
            <a:r>
              <a:rPr dirty="0" baseline="3831" sz="2175" spc="-60" i="1">
                <a:latin typeface="Times New Roman"/>
                <a:cs typeface="Times New Roman"/>
              </a:rPr>
              <a:t>x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 spc="179">
                <a:latin typeface="Times New Roman"/>
                <a:cs typeface="Times New Roman"/>
              </a:rPr>
              <a:t> </a:t>
            </a:r>
            <a:r>
              <a:rPr dirty="0" baseline="3831" sz="2175" spc="-179">
                <a:latin typeface="Symbol"/>
                <a:cs typeface="Symbol"/>
              </a:rPr>
              <a:t></a:t>
            </a:r>
            <a:r>
              <a:rPr dirty="0" baseline="3831" sz="2175" spc="-179">
                <a:latin typeface="Times New Roman"/>
                <a:cs typeface="Times New Roman"/>
              </a:rPr>
              <a:t> </a:t>
            </a:r>
            <a:r>
              <a:rPr dirty="0" baseline="3831" sz="2175" spc="-52" i="1">
                <a:latin typeface="Times New Roman"/>
                <a:cs typeface="Times New Roman"/>
              </a:rPr>
              <a:t>y</a:t>
            </a:r>
            <a:r>
              <a:rPr dirty="0" baseline="52083" sz="1200" spc="-52">
                <a:latin typeface="Times New Roman"/>
                <a:cs typeface="Times New Roman"/>
              </a:rPr>
              <a:t>2</a:t>
            </a:r>
            <a:r>
              <a:rPr dirty="0" baseline="52083" sz="1200" spc="44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above the plane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z </a:t>
            </a:r>
            <a:r>
              <a:rPr dirty="0" sz="1200" spc="35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5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 found </a:t>
            </a:r>
            <a:r>
              <a:rPr dirty="0" sz="1100">
                <a:latin typeface="Calibri"/>
                <a:cs typeface="Calibri"/>
              </a:rPr>
              <a:t>with a </a:t>
            </a:r>
            <a:r>
              <a:rPr dirty="0" sz="1100" spc="-5">
                <a:latin typeface="Calibri"/>
                <a:cs typeface="Calibri"/>
              </a:rPr>
              <a:t>similar argument to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one we </a:t>
            </a:r>
            <a:r>
              <a:rPr dirty="0" sz="1100">
                <a:latin typeface="Calibri"/>
                <a:cs typeface="Calibri"/>
              </a:rPr>
              <a:t>used for the </a:t>
            </a:r>
            <a:r>
              <a:rPr dirty="0" sz="1100" spc="-5">
                <a:latin typeface="Calibri"/>
                <a:cs typeface="Calibri"/>
              </a:rPr>
              <a:t>lower region.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volume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upper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776282" y="6952987"/>
            <a:ext cx="1352550" cy="2616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4830" sz="1725" spc="44">
                <a:latin typeface="Times New Roman"/>
                <a:cs typeface="Times New Roman"/>
              </a:rPr>
              <a:t>8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baseline="4830" sz="1725" spc="52">
                <a:latin typeface="Symbol"/>
                <a:cs typeface="Symbol"/>
              </a:rPr>
              <a:t>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120" i="1">
                <a:latin typeface="Times New Roman"/>
                <a:cs typeface="Times New Roman"/>
              </a:rPr>
              <a:t>x</a:t>
            </a:r>
            <a:r>
              <a:rPr dirty="0" baseline="51282" sz="975" spc="37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 </a:t>
            </a:r>
            <a:r>
              <a:rPr dirty="0" baseline="4830" sz="1725" spc="52">
                <a:latin typeface="Symbol"/>
                <a:cs typeface="Symbol"/>
              </a:rPr>
              <a:t></a:t>
            </a:r>
            <a:r>
              <a:rPr dirty="0" baseline="4830" sz="1725" spc="44">
                <a:latin typeface="Times New Roman"/>
                <a:cs typeface="Times New Roman"/>
              </a:rPr>
              <a:t> </a:t>
            </a:r>
            <a:r>
              <a:rPr dirty="0" baseline="4830" sz="1725" spc="150" i="1">
                <a:latin typeface="Times New Roman"/>
                <a:cs typeface="Times New Roman"/>
              </a:rPr>
              <a:t>y</a:t>
            </a:r>
            <a:r>
              <a:rPr dirty="0" baseline="51282" sz="975" spc="37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 </a:t>
            </a:r>
            <a:r>
              <a:rPr dirty="0" baseline="4830" sz="1725" spc="52">
                <a:latin typeface="Symbol"/>
                <a:cs typeface="Symbol"/>
              </a:rPr>
              <a:t>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55">
                <a:latin typeface="Symbol"/>
                <a:cs typeface="Symbol"/>
              </a:rPr>
              <a:t></a:t>
            </a:r>
            <a:r>
              <a:rPr dirty="0" baseline="4830" sz="1725" spc="104">
                <a:latin typeface="Times New Roman"/>
                <a:cs typeface="Times New Roman"/>
              </a:rPr>
              <a:t>5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830" sz="1725" spc="52" i="1">
                <a:latin typeface="Times New Roman"/>
                <a:cs typeface="Times New Roman"/>
              </a:rPr>
              <a:t>dA</a:t>
            </a:r>
            <a:r>
              <a:rPr dirty="0" baseline="4830" sz="1725" spc="-67" i="1">
                <a:latin typeface="Times New Roman"/>
                <a:cs typeface="Times New Roman"/>
              </a:rPr>
              <a:t> </a:t>
            </a:r>
            <a:r>
              <a:rPr dirty="0" baseline="4830" sz="1725" spc="52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32070" y="6988541"/>
            <a:ext cx="910590" cy="2057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150" spc="30">
                <a:latin typeface="Times New Roman"/>
                <a:cs typeface="Times New Roman"/>
              </a:rPr>
              <a:t>3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Symbol"/>
                <a:cs typeface="Symbol"/>
              </a:rPr>
              <a:t>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80" i="1">
                <a:latin typeface="Times New Roman"/>
                <a:cs typeface="Times New Roman"/>
              </a:rPr>
              <a:t>x</a:t>
            </a:r>
            <a:r>
              <a:rPr dirty="0" baseline="47008" sz="975" spc="37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 </a:t>
            </a:r>
            <a:r>
              <a:rPr dirty="0" sz="1150" spc="35">
                <a:latin typeface="Symbol"/>
                <a:cs typeface="Symbol"/>
              </a:rPr>
              <a:t>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100" i="1">
                <a:latin typeface="Times New Roman"/>
                <a:cs typeface="Times New Roman"/>
              </a:rPr>
              <a:t>y</a:t>
            </a:r>
            <a:r>
              <a:rPr dirty="0" baseline="47008" sz="975" spc="37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60">
                <a:latin typeface="Times New Roman"/>
                <a:cs typeface="Times New Roman"/>
              </a:rPr>
              <a:t> </a:t>
            </a:r>
            <a:r>
              <a:rPr dirty="0" sz="1150" spc="35" i="1">
                <a:latin typeface="Times New Roman"/>
                <a:cs typeface="Times New Roman"/>
              </a:rPr>
              <a:t>dA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282093" y="7090519"/>
            <a:ext cx="22860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25">
                <a:latin typeface="Times New Roman"/>
                <a:cs typeface="Times New Roman"/>
              </a:rPr>
              <a:t>upp</a:t>
            </a:r>
            <a:r>
              <a:rPr dirty="0" sz="650" spc="15">
                <a:latin typeface="Times New Roman"/>
                <a:cs typeface="Times New Roman"/>
              </a:rPr>
              <a:t>e</a:t>
            </a:r>
            <a:r>
              <a:rPr dirty="0" sz="650" spc="15">
                <a:latin typeface="Times New Roman"/>
                <a:cs typeface="Times New Roman"/>
              </a:rPr>
              <a:t>r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62829" y="6967443"/>
            <a:ext cx="141605" cy="37592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ts val="2025"/>
              </a:lnSpc>
              <a:spcBef>
                <a:spcPts val="120"/>
              </a:spcBef>
            </a:pPr>
            <a:r>
              <a:rPr dirty="0" sz="1750" spc="-25">
                <a:latin typeface="Symbol"/>
                <a:cs typeface="Symbol"/>
              </a:rPr>
              <a:t></a:t>
            </a:r>
            <a:endParaRPr sz="1750">
              <a:latin typeface="Symbol"/>
              <a:cs typeface="Symbol"/>
            </a:endParaRPr>
          </a:p>
          <a:p>
            <a:pPr marL="41275">
              <a:lnSpc>
                <a:spcPts val="705"/>
              </a:lnSpc>
            </a:pPr>
            <a:r>
              <a:rPr dirty="0" sz="650" spc="35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16121" y="6967443"/>
            <a:ext cx="141605" cy="37592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ts val="2025"/>
              </a:lnSpc>
              <a:spcBef>
                <a:spcPts val="120"/>
              </a:spcBef>
            </a:pPr>
            <a:r>
              <a:rPr dirty="0" sz="1750" spc="-25">
                <a:latin typeface="Symbol"/>
                <a:cs typeface="Symbol"/>
              </a:rPr>
              <a:t></a:t>
            </a:r>
            <a:endParaRPr sz="1750">
              <a:latin typeface="Symbol"/>
              <a:cs typeface="Symbol"/>
            </a:endParaRPr>
          </a:p>
          <a:p>
            <a:pPr marL="41275">
              <a:lnSpc>
                <a:spcPts val="705"/>
              </a:lnSpc>
            </a:pPr>
            <a:r>
              <a:rPr dirty="0" sz="650" spc="35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92745" y="6988541"/>
            <a:ext cx="457200" cy="2057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59410" algn="l"/>
              </a:tabLst>
            </a:pPr>
            <a:r>
              <a:rPr dirty="0" sz="1150" spc="40" i="1">
                <a:latin typeface="Times New Roman"/>
                <a:cs typeface="Times New Roman"/>
              </a:rPr>
              <a:t>V</a:t>
            </a:r>
            <a:r>
              <a:rPr dirty="0" sz="1150" spc="40" i="1">
                <a:latin typeface="Times New Roman"/>
                <a:cs typeface="Times New Roman"/>
              </a:rPr>
              <a:t>	</a:t>
            </a:r>
            <a:r>
              <a:rPr dirty="0" sz="1150" spc="3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63600" y="7537388"/>
            <a:ext cx="3285490" cy="6311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</a:t>
            </a:r>
            <a:r>
              <a:rPr dirty="0" sz="1100" spc="-1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baseline="3831" sz="2175" spc="-37" i="1">
                <a:latin typeface="Times New Roman"/>
                <a:cs typeface="Times New Roman"/>
              </a:rPr>
              <a:t>x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97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Symbol"/>
                <a:cs typeface="Symbol"/>
              </a:rPr>
              <a:t></a:t>
            </a:r>
            <a:r>
              <a:rPr dirty="0" baseline="3831" sz="2175" spc="-15">
                <a:latin typeface="Times New Roman"/>
                <a:cs typeface="Times New Roman"/>
              </a:rPr>
              <a:t> </a:t>
            </a:r>
            <a:r>
              <a:rPr dirty="0" baseline="3831" sz="2175" spc="-7" i="1">
                <a:latin typeface="Times New Roman"/>
                <a:cs typeface="Times New Roman"/>
              </a:rPr>
              <a:t>y</a:t>
            </a:r>
            <a:r>
              <a:rPr dirty="0" baseline="52083" sz="1200" spc="-60">
                <a:latin typeface="Times New Roman"/>
                <a:cs typeface="Times New Roman"/>
              </a:rPr>
              <a:t>2</a:t>
            </a:r>
            <a:r>
              <a:rPr dirty="0" baseline="52083" sz="1200">
                <a:latin typeface="Times New Roman"/>
                <a:cs typeface="Times New Roman"/>
              </a:rPr>
              <a:t> </a:t>
            </a:r>
            <a:r>
              <a:rPr dirty="0" baseline="52083" sz="1200" spc="-7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Symbol"/>
                <a:cs typeface="Symbol"/>
              </a:rPr>
              <a:t></a:t>
            </a:r>
            <a:r>
              <a:rPr dirty="0" baseline="3831" sz="2175" spc="-165">
                <a:latin typeface="Times New Roman"/>
                <a:cs typeface="Times New Roman"/>
              </a:rPr>
              <a:t> </a:t>
            </a:r>
            <a:r>
              <a:rPr dirty="0" baseline="3831" sz="2175" spc="-150">
                <a:latin typeface="Times New Roman"/>
                <a:cs typeface="Times New Roman"/>
              </a:rPr>
              <a:t>3</a:t>
            </a:r>
            <a:r>
              <a:rPr dirty="0" baseline="3831" sz="2175" spc="9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w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</a:t>
            </a:r>
            <a:r>
              <a:rPr dirty="0" sz="1100">
                <a:latin typeface="Calibri"/>
                <a:cs typeface="Calibri"/>
              </a:rPr>
              <a:t>sc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ssed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50">
              <a:latin typeface="Calibri"/>
              <a:cs typeface="Calibri"/>
            </a:endParaRPr>
          </a:p>
          <a:p>
            <a:pPr marL="501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volume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whole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3001" y="3847378"/>
            <a:ext cx="184046" cy="173971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38175" y="941735"/>
            <a:ext cx="6091555" cy="40874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595120">
              <a:lnSpc>
                <a:spcPts val="1400"/>
              </a:lnSpc>
              <a:spcBef>
                <a:spcPts val="135"/>
              </a:spcBef>
            </a:pPr>
            <a:r>
              <a:rPr dirty="0" baseline="13888" sz="1800" spc="-15" i="1">
                <a:latin typeface="Times New Roman"/>
                <a:cs typeface="Times New Roman"/>
              </a:rPr>
              <a:t>V</a:t>
            </a:r>
            <a:r>
              <a:rPr dirty="0" baseline="13888" sz="1800" spc="209" i="1">
                <a:latin typeface="Times New Roman"/>
                <a:cs typeface="Times New Roman"/>
              </a:rPr>
              <a:t> </a:t>
            </a:r>
            <a:r>
              <a:rPr dirty="0" baseline="13888" sz="1800" spc="-15">
                <a:latin typeface="Symbol"/>
                <a:cs typeface="Symbol"/>
              </a:rPr>
              <a:t></a:t>
            </a:r>
            <a:r>
              <a:rPr dirty="0" baseline="13888" sz="1800" spc="-209">
                <a:latin typeface="Times New Roman"/>
                <a:cs typeface="Times New Roman"/>
              </a:rPr>
              <a:t> </a:t>
            </a:r>
            <a:r>
              <a:rPr dirty="0" baseline="13888" sz="1800" spc="-89" i="1">
                <a:latin typeface="Times New Roman"/>
                <a:cs typeface="Times New Roman"/>
              </a:rPr>
              <a:t>V</a:t>
            </a:r>
            <a:r>
              <a:rPr dirty="0" sz="700" spc="-20">
                <a:latin typeface="Times New Roman"/>
                <a:cs typeface="Times New Roman"/>
              </a:rPr>
              <a:t>l</a:t>
            </a:r>
            <a:r>
              <a:rPr dirty="0" sz="700" spc="-10">
                <a:latin typeface="Times New Roman"/>
                <a:cs typeface="Times New Roman"/>
              </a:rPr>
              <a:t>o</a:t>
            </a:r>
            <a:r>
              <a:rPr dirty="0" sz="700" spc="-15">
                <a:latin typeface="Times New Roman"/>
                <a:cs typeface="Times New Roman"/>
              </a:rPr>
              <a:t>we</a:t>
            </a:r>
            <a:r>
              <a:rPr dirty="0" sz="700" spc="-10">
                <a:latin typeface="Times New Roman"/>
                <a:cs typeface="Times New Roman"/>
              </a:rPr>
              <a:t>r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 </a:t>
            </a:r>
            <a:r>
              <a:rPr dirty="0" baseline="13888" sz="1800" spc="-15">
                <a:latin typeface="Symbol"/>
                <a:cs typeface="Symbol"/>
              </a:rPr>
              <a:t></a:t>
            </a:r>
            <a:r>
              <a:rPr dirty="0" baseline="13888" sz="1800" spc="-292">
                <a:latin typeface="Times New Roman"/>
                <a:cs typeface="Times New Roman"/>
              </a:rPr>
              <a:t> </a:t>
            </a:r>
            <a:r>
              <a:rPr dirty="0" baseline="13888" sz="1800" spc="-75" i="1">
                <a:latin typeface="Times New Roman"/>
                <a:cs typeface="Times New Roman"/>
              </a:rPr>
              <a:t>V</a:t>
            </a:r>
            <a:r>
              <a:rPr dirty="0" sz="700" spc="-10">
                <a:latin typeface="Times New Roman"/>
                <a:cs typeface="Times New Roman"/>
              </a:rPr>
              <a:t>upp</a:t>
            </a:r>
            <a:r>
              <a:rPr dirty="0" sz="700" spc="-15">
                <a:latin typeface="Times New Roman"/>
                <a:cs typeface="Times New Roman"/>
              </a:rPr>
              <a:t>e</a:t>
            </a:r>
            <a:r>
              <a:rPr dirty="0" sz="700" spc="-10">
                <a:latin typeface="Times New Roman"/>
                <a:cs typeface="Times New Roman"/>
              </a:rPr>
              <a:t>r</a:t>
            </a:r>
            <a:endParaRPr sz="700">
              <a:latin typeface="Times New Roman"/>
              <a:cs typeface="Times New Roman"/>
            </a:endParaRPr>
          </a:p>
          <a:p>
            <a:pPr marL="1743075">
              <a:lnSpc>
                <a:spcPts val="2180"/>
              </a:lnSpc>
            </a:pP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baseline="-13513" sz="2775" spc="-104">
                <a:latin typeface="Symbol"/>
                <a:cs typeface="Symbol"/>
              </a:rPr>
              <a:t></a:t>
            </a:r>
            <a:r>
              <a:rPr dirty="0" baseline="-13513" sz="2775" spc="187">
                <a:latin typeface="Symbol"/>
                <a:cs typeface="Symbol"/>
              </a:rPr>
              <a:t></a:t>
            </a:r>
            <a:r>
              <a:rPr dirty="0" sz="1200" spc="-10">
                <a:latin typeface="Times New Roman"/>
                <a:cs typeface="Times New Roman"/>
              </a:rPr>
              <a:t>9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3</a:t>
            </a:r>
            <a:r>
              <a:rPr dirty="0" sz="1200" spc="45" i="1">
                <a:latin typeface="Times New Roman"/>
                <a:cs typeface="Times New Roman"/>
              </a:rPr>
              <a:t>x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80">
                <a:latin typeface="Times New Roman"/>
                <a:cs typeface="Times New Roman"/>
              </a:rPr>
              <a:t>3</a:t>
            </a:r>
            <a:r>
              <a:rPr dirty="0" sz="1200" spc="65" i="1">
                <a:latin typeface="Times New Roman"/>
                <a:cs typeface="Times New Roman"/>
              </a:rPr>
              <a:t>y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04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dA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-13513" sz="2775" spc="-104">
                <a:latin typeface="Symbol"/>
                <a:cs typeface="Symbol"/>
              </a:rPr>
              <a:t></a:t>
            </a:r>
            <a:r>
              <a:rPr dirty="0" baseline="-13513" sz="2775" spc="187">
                <a:latin typeface="Symbol"/>
                <a:cs typeface="Symbol"/>
              </a:rPr>
              <a:t></a:t>
            </a:r>
            <a:r>
              <a:rPr dirty="0" sz="1200" spc="-10">
                <a:latin typeface="Times New Roman"/>
                <a:cs typeface="Times New Roman"/>
              </a:rPr>
              <a:t>3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45" i="1">
                <a:latin typeface="Times New Roman"/>
                <a:cs typeface="Times New Roman"/>
              </a:rPr>
              <a:t>x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y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12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dA</a:t>
            </a:r>
            <a:endParaRPr sz="1200">
              <a:latin typeface="Times New Roman"/>
              <a:cs typeface="Times New Roman"/>
            </a:endParaRPr>
          </a:p>
          <a:p>
            <a:pPr marL="1891030">
              <a:lnSpc>
                <a:spcPts val="725"/>
              </a:lnSpc>
              <a:spcBef>
                <a:spcPts val="265"/>
              </a:spcBef>
              <a:tabLst>
                <a:tab pos="3114675" algn="l"/>
              </a:tabLst>
            </a:pPr>
            <a:r>
              <a:rPr dirty="0" sz="700" spc="-15" i="1">
                <a:latin typeface="Times New Roman"/>
                <a:cs typeface="Times New Roman"/>
              </a:rPr>
              <a:t>D	D</a:t>
            </a:r>
            <a:endParaRPr sz="700">
              <a:latin typeface="Times New Roman"/>
              <a:cs typeface="Times New Roman"/>
            </a:endParaRPr>
          </a:p>
          <a:p>
            <a:pPr marL="1743075">
              <a:lnSpc>
                <a:spcPts val="2225"/>
              </a:lnSpc>
            </a:pP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baseline="-13513" sz="2775" spc="-104">
                <a:latin typeface="Symbol"/>
                <a:cs typeface="Symbol"/>
              </a:rPr>
              <a:t></a:t>
            </a:r>
            <a:r>
              <a:rPr dirty="0" baseline="-13513" sz="2775" spc="187">
                <a:latin typeface="Symbol"/>
                <a:cs typeface="Symbol"/>
              </a:rPr>
              <a:t></a:t>
            </a:r>
            <a:r>
              <a:rPr dirty="0" sz="1200" spc="-10">
                <a:latin typeface="Times New Roman"/>
                <a:cs typeface="Times New Roman"/>
              </a:rPr>
              <a:t>9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3</a:t>
            </a:r>
            <a:r>
              <a:rPr dirty="0" sz="1200" spc="45" i="1">
                <a:latin typeface="Times New Roman"/>
                <a:cs typeface="Times New Roman"/>
              </a:rPr>
              <a:t>x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80">
                <a:latin typeface="Times New Roman"/>
                <a:cs typeface="Times New Roman"/>
              </a:rPr>
              <a:t>3</a:t>
            </a:r>
            <a:r>
              <a:rPr dirty="0" sz="1200" spc="65" i="1">
                <a:latin typeface="Times New Roman"/>
                <a:cs typeface="Times New Roman"/>
              </a:rPr>
              <a:t>y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baseline="-4273" sz="2925" spc="-307">
                <a:latin typeface="Symbol"/>
                <a:cs typeface="Symbol"/>
              </a:rPr>
              <a:t></a:t>
            </a:r>
            <a:r>
              <a:rPr dirty="0" sz="1200" spc="-10">
                <a:latin typeface="Times New Roman"/>
                <a:cs typeface="Times New Roman"/>
              </a:rPr>
              <a:t>3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45" i="1">
                <a:latin typeface="Times New Roman"/>
                <a:cs typeface="Times New Roman"/>
              </a:rPr>
              <a:t>x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y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baseline="-4273" sz="2925" spc="-179">
                <a:latin typeface="Symbol"/>
                <a:cs typeface="Symbol"/>
              </a:rPr>
              <a:t></a:t>
            </a:r>
            <a:r>
              <a:rPr dirty="0" sz="1200" spc="-10" i="1">
                <a:latin typeface="Times New Roman"/>
                <a:cs typeface="Times New Roman"/>
              </a:rPr>
              <a:t>dA</a:t>
            </a:r>
            <a:endParaRPr sz="1200">
              <a:latin typeface="Times New Roman"/>
              <a:cs typeface="Times New Roman"/>
            </a:endParaRPr>
          </a:p>
          <a:p>
            <a:pPr marL="1891030">
              <a:lnSpc>
                <a:spcPts val="775"/>
              </a:lnSpc>
              <a:spcBef>
                <a:spcPts val="240"/>
              </a:spcBef>
            </a:pPr>
            <a:r>
              <a:rPr dirty="0" sz="700" spc="-1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  <a:p>
            <a:pPr marL="1743075">
              <a:lnSpc>
                <a:spcPts val="2155"/>
              </a:lnSpc>
            </a:pP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baseline="-13513" sz="2775" spc="-104">
                <a:latin typeface="Symbol"/>
                <a:cs typeface="Symbol"/>
              </a:rPr>
              <a:t></a:t>
            </a:r>
            <a:r>
              <a:rPr dirty="0" baseline="-13513" sz="2775" spc="44">
                <a:latin typeface="Symbol"/>
                <a:cs typeface="Symbol"/>
              </a:rPr>
              <a:t></a:t>
            </a:r>
            <a:r>
              <a:rPr dirty="0" sz="1200" spc="-10">
                <a:latin typeface="Times New Roman"/>
                <a:cs typeface="Times New Roman"/>
              </a:rPr>
              <a:t>12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4</a:t>
            </a:r>
            <a:r>
              <a:rPr dirty="0" sz="1200" spc="45" i="1">
                <a:latin typeface="Times New Roman"/>
                <a:cs typeface="Times New Roman"/>
              </a:rPr>
              <a:t>x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4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y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12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dA</a:t>
            </a:r>
            <a:endParaRPr sz="1200">
              <a:latin typeface="Times New Roman"/>
              <a:cs typeface="Times New Roman"/>
            </a:endParaRPr>
          </a:p>
          <a:p>
            <a:pPr marL="1891030">
              <a:lnSpc>
                <a:spcPct val="100000"/>
              </a:lnSpc>
              <a:spcBef>
                <a:spcPts val="265"/>
              </a:spcBef>
            </a:pPr>
            <a:r>
              <a:rPr dirty="0" sz="700" spc="-1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  <a:p>
            <a:pPr marL="76200" marR="605790">
              <a:lnSpc>
                <a:spcPts val="2900"/>
              </a:lnSpc>
              <a:spcBef>
                <a:spcPts val="30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 </a:t>
            </a:r>
            <a:r>
              <a:rPr dirty="0" sz="1100" spc="-5">
                <a:latin typeface="Calibri"/>
                <a:cs typeface="Calibri"/>
              </a:rPr>
              <a:t>combine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over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76200" marR="68580">
              <a:lnSpc>
                <a:spcPts val="1639"/>
              </a:lnSpc>
              <a:spcBef>
                <a:spcPts val="190"/>
              </a:spcBef>
            </a:pPr>
            <a:r>
              <a:rPr dirty="0" sz="1100">
                <a:latin typeface="Calibri"/>
                <a:cs typeface="Calibri"/>
              </a:rPr>
              <a:t>Okay, </a:t>
            </a:r>
            <a:r>
              <a:rPr dirty="0" sz="1100" spc="-5">
                <a:latin typeface="Calibri"/>
                <a:cs typeface="Calibri"/>
              </a:rPr>
              <a:t>as we’ve already determined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disk given 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3831" sz="2175" spc="-52" i="1">
                <a:latin typeface="Times New Roman"/>
                <a:cs typeface="Times New Roman"/>
              </a:rPr>
              <a:t>x</a:t>
            </a:r>
            <a:r>
              <a:rPr dirty="0" baseline="52083" sz="1200" spc="-52">
                <a:latin typeface="Times New Roman"/>
                <a:cs typeface="Times New Roman"/>
              </a:rPr>
              <a:t>2</a:t>
            </a:r>
            <a:r>
              <a:rPr dirty="0" baseline="52083" sz="1200" spc="-44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Symbol"/>
                <a:cs typeface="Symbol"/>
              </a:rPr>
              <a:t></a:t>
            </a:r>
            <a:r>
              <a:rPr dirty="0" baseline="3831" sz="2175" spc="-150">
                <a:latin typeface="Times New Roman"/>
                <a:cs typeface="Times New Roman"/>
              </a:rPr>
              <a:t> </a:t>
            </a:r>
            <a:r>
              <a:rPr dirty="0" baseline="3831" sz="2175" spc="-37" i="1">
                <a:latin typeface="Times New Roman"/>
                <a:cs typeface="Times New Roman"/>
              </a:rPr>
              <a:t>y</a:t>
            </a:r>
            <a:r>
              <a:rPr dirty="0" baseline="52083" sz="1200" spc="-37">
                <a:latin typeface="Times New Roman"/>
                <a:cs typeface="Times New Roman"/>
              </a:rPr>
              <a:t>2</a:t>
            </a:r>
            <a:r>
              <a:rPr dirty="0" baseline="52083" sz="1200" spc="-30">
                <a:latin typeface="Times New Roman"/>
                <a:cs typeface="Times New Roman"/>
              </a:rPr>
              <a:t> </a:t>
            </a:r>
            <a:r>
              <a:rPr dirty="0" baseline="3831" sz="2175" spc="-157">
                <a:latin typeface="Symbol"/>
                <a:cs typeface="Symbol"/>
              </a:rPr>
              <a:t></a:t>
            </a:r>
            <a:r>
              <a:rPr dirty="0" baseline="3831" sz="2175" spc="-157">
                <a:latin typeface="Times New Roman"/>
                <a:cs typeface="Times New Roman"/>
              </a:rPr>
              <a:t> </a:t>
            </a:r>
            <a:r>
              <a:rPr dirty="0" baseline="3831" sz="2175" spc="-150">
                <a:latin typeface="Times New Roman"/>
                <a:cs typeface="Times New Roman"/>
              </a:rPr>
              <a:t>3</a:t>
            </a:r>
            <a:r>
              <a:rPr dirty="0" baseline="3831" sz="2175" spc="-14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because this 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disk it </a:t>
            </a:r>
            <a:r>
              <a:rPr dirty="0" sz="1100">
                <a:latin typeface="Calibri"/>
                <a:cs typeface="Calibri"/>
              </a:rPr>
              <a:t>makes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sense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integral/region.</a:t>
            </a:r>
            <a:endParaRPr sz="1100">
              <a:latin typeface="Calibri"/>
              <a:cs typeface="Calibri"/>
            </a:endParaRPr>
          </a:p>
          <a:p>
            <a:pPr algn="ctr" marR="473709">
              <a:lnSpc>
                <a:spcPts val="1445"/>
              </a:lnSpc>
            </a:pPr>
            <a:r>
              <a:rPr dirty="0" sz="1250" spc="15">
                <a:latin typeface="Times New Roman"/>
                <a:cs typeface="Times New Roman"/>
              </a:rPr>
              <a:t>0</a:t>
            </a:r>
            <a:r>
              <a:rPr dirty="0" sz="1250" spc="-55">
                <a:latin typeface="Times New Roman"/>
                <a:cs typeface="Times New Roman"/>
              </a:rPr>
              <a:t> </a:t>
            </a:r>
            <a:r>
              <a:rPr dirty="0" sz="1250" spc="15">
                <a:latin typeface="Symbol"/>
                <a:cs typeface="Symbol"/>
              </a:rPr>
              <a:t></a:t>
            </a:r>
            <a:r>
              <a:rPr dirty="0" sz="1250" spc="-135">
                <a:latin typeface="Times New Roman"/>
                <a:cs typeface="Times New Roman"/>
              </a:rPr>
              <a:t> </a:t>
            </a:r>
            <a:r>
              <a:rPr dirty="0" sz="1350" spc="-40">
                <a:latin typeface="Symbol"/>
                <a:cs typeface="Symbol"/>
              </a:rPr>
              <a:t></a:t>
            </a:r>
            <a:r>
              <a:rPr dirty="0" sz="1350" spc="95">
                <a:latin typeface="Times New Roman"/>
                <a:cs typeface="Times New Roman"/>
              </a:rPr>
              <a:t> </a:t>
            </a:r>
            <a:r>
              <a:rPr dirty="0" sz="1250" spc="15">
                <a:latin typeface="Symbol"/>
                <a:cs typeface="Symbol"/>
              </a:rPr>
              <a:t></a:t>
            </a:r>
            <a:r>
              <a:rPr dirty="0" sz="1250" spc="-20">
                <a:latin typeface="Times New Roman"/>
                <a:cs typeface="Times New Roman"/>
              </a:rPr>
              <a:t> </a:t>
            </a:r>
            <a:r>
              <a:rPr dirty="0" sz="1250" spc="-45">
                <a:latin typeface="Times New Roman"/>
                <a:cs typeface="Times New Roman"/>
              </a:rPr>
              <a:t>2</a:t>
            </a:r>
            <a:r>
              <a:rPr dirty="0" sz="1350" spc="-40">
                <a:latin typeface="Symbol"/>
                <a:cs typeface="Symbol"/>
              </a:rPr>
              <a:t></a:t>
            </a:r>
            <a:endParaRPr sz="1350">
              <a:latin typeface="Symbol"/>
              <a:cs typeface="Symbol"/>
            </a:endParaRPr>
          </a:p>
          <a:p>
            <a:pPr algn="ctr" marR="467995">
              <a:lnSpc>
                <a:spcPct val="100000"/>
              </a:lnSpc>
              <a:spcBef>
                <a:spcPts val="665"/>
              </a:spcBef>
              <a:tabLst>
                <a:tab pos="580390" algn="l"/>
              </a:tabLst>
            </a:pPr>
            <a:r>
              <a:rPr dirty="0" sz="1250" spc="15">
                <a:latin typeface="Times New Roman"/>
                <a:cs typeface="Times New Roman"/>
              </a:rPr>
              <a:t>0</a:t>
            </a:r>
            <a:r>
              <a:rPr dirty="0" sz="1250" spc="-55">
                <a:latin typeface="Times New Roman"/>
                <a:cs typeface="Times New Roman"/>
              </a:rPr>
              <a:t> </a:t>
            </a:r>
            <a:r>
              <a:rPr dirty="0" sz="1250" spc="15">
                <a:latin typeface="Symbol"/>
                <a:cs typeface="Symbol"/>
              </a:rPr>
              <a:t>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250" spc="10" i="1">
                <a:latin typeface="Times New Roman"/>
                <a:cs typeface="Times New Roman"/>
              </a:rPr>
              <a:t>r</a:t>
            </a:r>
            <a:r>
              <a:rPr dirty="0" sz="1250" spc="30" i="1">
                <a:latin typeface="Times New Roman"/>
                <a:cs typeface="Times New Roman"/>
              </a:rPr>
              <a:t> </a:t>
            </a:r>
            <a:r>
              <a:rPr dirty="0" sz="1250" spc="15">
                <a:latin typeface="Symbol"/>
                <a:cs typeface="Symbol"/>
              </a:rPr>
              <a:t></a:t>
            </a:r>
            <a:r>
              <a:rPr dirty="0" sz="1250" spc="15">
                <a:latin typeface="Times New Roman"/>
                <a:cs typeface="Times New Roman"/>
              </a:rPr>
              <a:t>	3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5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coordinates) is then,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50">
              <a:latin typeface="Calibri"/>
              <a:cs typeface="Calibri"/>
            </a:endParaRPr>
          </a:p>
          <a:p>
            <a:pPr algn="ctr" marR="440055">
              <a:lnSpc>
                <a:spcPct val="100000"/>
              </a:lnSpc>
            </a:pP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-75">
                <a:latin typeface="Symbol"/>
                <a:cs typeface="Symbol"/>
              </a:rPr>
              <a:t></a:t>
            </a:r>
            <a:r>
              <a:rPr dirty="0" baseline="-13888" sz="2700" spc="75">
                <a:latin typeface="Symbol"/>
                <a:cs typeface="Symbol"/>
              </a:rPr>
              <a:t></a:t>
            </a:r>
            <a:r>
              <a:rPr dirty="0" sz="1200" spc="-5">
                <a:latin typeface="Times New Roman"/>
                <a:cs typeface="Times New Roman"/>
              </a:rPr>
              <a:t>12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0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dA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43011" y="5188807"/>
            <a:ext cx="829944" cy="3162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62610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130">
                <a:latin typeface="Symbol"/>
                <a:cs typeface="Symbol"/>
              </a:rPr>
              <a:t></a:t>
            </a:r>
            <a:r>
              <a:rPr dirty="0" baseline="1792" sz="2325" spc="-195">
                <a:latin typeface="Symbol"/>
                <a:cs typeface="Symbol"/>
              </a:rPr>
              <a:t></a:t>
            </a:r>
            <a:r>
              <a:rPr dirty="0" baseline="1792" sz="2325" spc="352">
                <a:latin typeface="Times New Roman"/>
                <a:cs typeface="Times New Roman"/>
              </a:rPr>
              <a:t> 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endParaRPr baseline="1792" sz="2325">
              <a:latin typeface="Symbol"/>
              <a:cs typeface="Symbol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35410" y="5221899"/>
            <a:ext cx="98924" cy="9436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35409" y="5624561"/>
            <a:ext cx="98924" cy="94367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578110" y="5206801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24569" y="5254385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97783" y="5406733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78109" y="5609463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35253" y="5657046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97781" y="5809394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12597" y="5173706"/>
            <a:ext cx="118745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88904" y="5250246"/>
            <a:ext cx="1122045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643890" algn="l"/>
              </a:tabLst>
            </a:pPr>
            <a:r>
              <a:rPr dirty="0" sz="1200" spc="-5">
                <a:latin typeface="Times New Roman"/>
                <a:cs typeface="Times New Roman"/>
              </a:rPr>
              <a:t>12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631131" y="5652907"/>
            <a:ext cx="925830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10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18813" y="5034061"/>
            <a:ext cx="8890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069235" y="5258385"/>
            <a:ext cx="10922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069234" y="5661046"/>
            <a:ext cx="10922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185570" y="5217599"/>
            <a:ext cx="13017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60170" y="5285547"/>
            <a:ext cx="296545" cy="428625"/>
          </a:xfrm>
          <a:prstGeom prst="rect">
            <a:avLst/>
          </a:prstGeom>
        </p:spPr>
        <p:txBody>
          <a:bodyPr wrap="square" lIns="0" tIns="800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630"/>
              </a:spcBef>
            </a:pPr>
            <a:r>
              <a:rPr dirty="0" sz="1200" spc="-10">
                <a:latin typeface="Symbol"/>
                <a:cs typeface="Symbol"/>
              </a:rPr>
              <a:t></a:t>
            </a:r>
            <a:r>
              <a:rPr dirty="0" baseline="-11904" sz="1050" spc="-15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  <a:p>
            <a:pPr marL="165100">
              <a:lnSpc>
                <a:spcPct val="100000"/>
              </a:lnSpc>
              <a:spcBef>
                <a:spcPts val="35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185570" y="5620260"/>
            <a:ext cx="13017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160168" y="5754215"/>
            <a:ext cx="22352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spc="-10">
                <a:latin typeface="Symbol"/>
                <a:cs typeface="Symbol"/>
              </a:rPr>
              <a:t></a:t>
            </a:r>
            <a:r>
              <a:rPr dirty="0" baseline="-11904" sz="1050" spc="-15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43168" y="5236793"/>
            <a:ext cx="88265" cy="30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43166" y="5639454"/>
            <a:ext cx="88265" cy="30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608" y="6129022"/>
            <a:ext cx="5871845" cy="97536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 marR="5080" indent="-635">
              <a:lnSpc>
                <a:spcPct val="1067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 i="1">
                <a:latin typeface="Calibri"/>
                <a:cs typeface="Calibri"/>
              </a:rPr>
              <a:t>y</a:t>
            </a:r>
            <a:r>
              <a:rPr dirty="0" sz="1100" spc="-1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0">
                <a:latin typeface="Calibri"/>
                <a:cs typeface="Calibri"/>
              </a:rPr>
              <a:t> </a:t>
            </a:r>
            <a:r>
              <a:rPr dirty="0" sz="1250" spc="-180">
                <a:latin typeface="Symbol"/>
                <a:cs typeface="Symbol"/>
              </a:rPr>
              <a:t></a:t>
            </a:r>
            <a:r>
              <a:rPr dirty="0" sz="1250" spc="-8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much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add 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dA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Times New Roman"/>
                <a:cs typeface="Times New Roman"/>
              </a:rPr>
              <a:t>Here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26" name="object 2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43285" y="7326802"/>
            <a:ext cx="98506" cy="94540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3344297" y="7704283"/>
            <a:ext cx="619125" cy="3168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56260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pic>
        <p:nvPicPr>
          <p:cNvPr id="28" name="object 2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958075" y="7730204"/>
            <a:ext cx="119978" cy="294435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3221357" y="7278603"/>
            <a:ext cx="118110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485747" y="7311704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040530" y="7359375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405759" y="7512001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022007" y="7715105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554302" y="7769986"/>
            <a:ext cx="33464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7495" algn="l"/>
              </a:tabLst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488527" y="7922613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964477" y="7929824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221354" y="7682003"/>
            <a:ext cx="118110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512171" y="7717658"/>
            <a:ext cx="118110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538538" y="7355327"/>
            <a:ext cx="922019" cy="2197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10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</a:t>
            </a:r>
            <a:r>
              <a:rPr dirty="0" sz="1250" spc="-3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830084" y="7363383"/>
            <a:ext cx="25781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 i="1">
                <a:latin typeface="Times New Roman"/>
                <a:cs typeface="Times New Roman"/>
              </a:rPr>
              <a:t>V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805313" y="7765938"/>
            <a:ext cx="104775" cy="2197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50" spc="-3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181184" y="7765938"/>
            <a:ext cx="649605" cy="2197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466090" algn="l"/>
              </a:tabLst>
            </a:pPr>
            <a:r>
              <a:rPr dirty="0" sz="1250" spc="-35">
                <a:latin typeface="Symbol"/>
                <a:cs typeface="Symbol"/>
              </a:rPr>
              <a:t></a:t>
            </a:r>
            <a:r>
              <a:rPr dirty="0" sz="1250" spc="10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094863" y="7322526"/>
            <a:ext cx="129539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5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069461" y="7456726"/>
            <a:ext cx="22288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200" spc="-10">
                <a:latin typeface="Symbol"/>
                <a:cs typeface="Symbol"/>
              </a:rPr>
              <a:t></a:t>
            </a:r>
            <a:r>
              <a:rPr dirty="0" baseline="-11904" sz="1050" spc="-15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094861" y="7725925"/>
            <a:ext cx="116839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825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979021" y="7773596"/>
            <a:ext cx="122809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437515" algn="l"/>
                <a:tab pos="1138555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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10">
                <a:latin typeface="Times New Roman"/>
                <a:cs typeface="Times New Roman"/>
              </a:rPr>
              <a:t>6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3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069460" y="7874547"/>
            <a:ext cx="22288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200" spc="-10">
                <a:latin typeface="Symbol"/>
                <a:cs typeface="Symbol"/>
              </a:rPr>
              <a:t></a:t>
            </a:r>
            <a:r>
              <a:rPr dirty="0" baseline="-11904" sz="1050" spc="-15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351368" y="7341757"/>
            <a:ext cx="8763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434140" y="7752367"/>
            <a:ext cx="8763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01632" y="8274775"/>
            <a:ext cx="2630805" cy="3930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250" spc="-180">
                <a:latin typeface="Symbol"/>
                <a:cs typeface="Symbol"/>
              </a:rPr>
              <a:t></a:t>
            </a:r>
            <a:r>
              <a:rPr dirty="0" sz="1250" spc="16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0857" y="846961"/>
            <a:ext cx="6029960" cy="276606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marL="63500" marR="55880">
              <a:lnSpc>
                <a:spcPct val="119100"/>
              </a:lnSpc>
              <a:spcBef>
                <a:spcPts val="260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let’s assume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 </a:t>
            </a:r>
            <a:r>
              <a:rPr dirty="0" sz="1100">
                <a:latin typeface="Calibri"/>
                <a:cs typeface="Calibri"/>
              </a:rPr>
              <a:t>taken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small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 that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-75" i="1">
                <a:latin typeface="Times New Roman"/>
                <a:cs typeface="Times New Roman"/>
              </a:rPr>
              <a:t>r</a:t>
            </a:r>
            <a:r>
              <a:rPr dirty="0" baseline="-23809" sz="1050" spc="-112" i="1">
                <a:latin typeface="Times New Roman"/>
                <a:cs typeface="Times New Roman"/>
              </a:rPr>
              <a:t>i</a:t>
            </a:r>
            <a:r>
              <a:rPr dirty="0" baseline="-23809" sz="1050" spc="-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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65" i="1">
                <a:latin typeface="Times New Roman"/>
                <a:cs typeface="Times New Roman"/>
              </a:rPr>
              <a:t>r</a:t>
            </a:r>
            <a:r>
              <a:rPr dirty="0" baseline="-23809" sz="1050" spc="-97" i="1">
                <a:latin typeface="Times New Roman"/>
                <a:cs typeface="Times New Roman"/>
              </a:rPr>
              <a:t>o</a:t>
            </a:r>
            <a:r>
              <a:rPr dirty="0" baseline="-23809" sz="1050" spc="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18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5">
                <a:latin typeface="Calibri"/>
                <a:cs typeface="Calibri"/>
              </a:rPr>
              <a:t> 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piece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close </a:t>
            </a:r>
            <a:r>
              <a:rPr dirty="0" sz="1100">
                <a:latin typeface="Calibri"/>
                <a:cs typeface="Calibri"/>
              </a:rPr>
              <a:t>enough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rectangle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then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assume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  <a:p>
            <a:pPr algn="ctr" marL="32384">
              <a:lnSpc>
                <a:spcPct val="100000"/>
              </a:lnSpc>
              <a:spcBef>
                <a:spcPts val="25"/>
              </a:spcBef>
            </a:pPr>
            <a:r>
              <a:rPr dirty="0" sz="1150" spc="25">
                <a:latin typeface="Symbol"/>
                <a:cs typeface="Symbol"/>
              </a:rPr>
              <a:t></a:t>
            </a:r>
            <a:r>
              <a:rPr dirty="0" sz="1150" spc="30" i="1">
                <a:latin typeface="Times New Roman"/>
                <a:cs typeface="Times New Roman"/>
              </a:rPr>
              <a:t>A</a:t>
            </a:r>
            <a:r>
              <a:rPr dirty="0" sz="1150" spc="-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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Symbol"/>
                <a:cs typeface="Symbol"/>
              </a:rPr>
              <a:t>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-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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mesh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small </a:t>
            </a:r>
            <a:r>
              <a:rPr dirty="0" sz="1100">
                <a:latin typeface="Calibri"/>
                <a:cs typeface="Calibri"/>
              </a:rPr>
              <a:t>enough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 that,</a:t>
            </a:r>
            <a:endParaRPr sz="1100">
              <a:latin typeface="Calibri"/>
              <a:cs typeface="Calibri"/>
            </a:endParaRPr>
          </a:p>
          <a:p>
            <a:pPr marL="1187450">
              <a:lnSpc>
                <a:spcPct val="100000"/>
              </a:lnSpc>
              <a:spcBef>
                <a:spcPts val="25"/>
              </a:spcBef>
              <a:tabLst>
                <a:tab pos="2569210" algn="l"/>
                <a:tab pos="3939540" algn="l"/>
              </a:tabLst>
            </a:pPr>
            <a:r>
              <a:rPr dirty="0" sz="1150" spc="25" i="1">
                <a:latin typeface="Times New Roman"/>
                <a:cs typeface="Times New Roman"/>
              </a:rPr>
              <a:t>dA</a:t>
            </a:r>
            <a:r>
              <a:rPr dirty="0" sz="1150" spc="-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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</a:t>
            </a:r>
            <a:r>
              <a:rPr dirty="0" sz="1150" spc="25" i="1">
                <a:latin typeface="Times New Roman"/>
                <a:cs typeface="Times New Roman"/>
              </a:rPr>
              <a:t>A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1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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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dr</a:t>
            </a:r>
            <a:r>
              <a:rPr dirty="0" sz="1150" spc="50" i="1">
                <a:latin typeface="Times New Roman"/>
                <a:cs typeface="Times New Roman"/>
              </a:rPr>
              <a:t> </a:t>
            </a:r>
            <a:r>
              <a:rPr dirty="0" sz="1150" spc="300">
                <a:latin typeface="Symbol"/>
                <a:cs typeface="Symbol"/>
              </a:rPr>
              <a:t></a:t>
            </a:r>
            <a:r>
              <a:rPr dirty="0" sz="1150" spc="25">
                <a:latin typeface="Symbol"/>
                <a:cs typeface="Symbol"/>
              </a:rPr>
              <a:t>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dA</a:t>
            </a:r>
            <a:r>
              <a:rPr dirty="0" sz="1150" spc="-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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dr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-5" i="1">
                <a:latin typeface="Times New Roman"/>
                <a:cs typeface="Times New Roman"/>
              </a:rPr>
              <a:t>d</a:t>
            </a:r>
            <a:r>
              <a:rPr dirty="0" sz="1250" spc="-5">
                <a:latin typeface="Symbol"/>
                <a:cs typeface="Symbol"/>
              </a:rPr>
              <a:t></a:t>
            </a:r>
            <a:r>
              <a:rPr dirty="0" sz="1250" spc="7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Calibri"/>
              <a:cs typeface="Calibri"/>
            </a:endParaRPr>
          </a:p>
          <a:p>
            <a:pPr marL="63500" marR="33655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arrive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had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make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-5">
                <a:latin typeface="Calibri"/>
                <a:cs typeface="Calibri"/>
              </a:rPr>
              <a:t> very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small.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unreasonable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Recall</a:t>
            </a:r>
            <a:r>
              <a:rPr dirty="0" sz="110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infinity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mesh </a:t>
            </a:r>
            <a:r>
              <a:rPr dirty="0" sz="1100" spc="-5">
                <a:latin typeface="Calibri"/>
                <a:cs typeface="Calibri"/>
              </a:rPr>
              <a:t>size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 </a:t>
            </a:r>
            <a:r>
              <a:rPr dirty="0" sz="1100">
                <a:latin typeface="Calibri"/>
                <a:cs typeface="Calibri"/>
              </a:rPr>
              <a:t>smaller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smaller.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fact,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mesh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size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smaller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smaller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becomes more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accurate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say</a:t>
            </a:r>
            <a:r>
              <a:rPr dirty="0" sz="1100" spc="-5">
                <a:latin typeface="Calibri"/>
                <a:cs typeface="Calibri"/>
              </a:rPr>
              <a:t> that,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7447" y="3810000"/>
            <a:ext cx="5937885" cy="220979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algn="ctr" marR="19050">
              <a:lnSpc>
                <a:spcPts val="1385"/>
              </a:lnSpc>
            </a:pPr>
            <a:r>
              <a:rPr dirty="0" sz="1150" spc="25" i="1">
                <a:latin typeface="Times New Roman"/>
                <a:cs typeface="Times New Roman"/>
              </a:rPr>
              <a:t>dA</a:t>
            </a:r>
            <a:r>
              <a:rPr dirty="0" sz="1150" spc="-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dr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0851" y="4183420"/>
            <a:ext cx="5912485" cy="26746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 marR="17780">
              <a:lnSpc>
                <a:spcPct val="1095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another way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once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reach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Change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of</a:t>
            </a:r>
            <a:r>
              <a:rPr dirty="0" u="sng" sz="1100" spc="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Variables</a:t>
            </a:r>
            <a:r>
              <a:rPr dirty="0" sz="1100" spc="-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chapter.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second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involve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better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50">
              <a:latin typeface="Calibri"/>
              <a:cs typeface="Calibri"/>
            </a:endParaRPr>
          </a:p>
          <a:p>
            <a:pPr marL="63500" marR="38735">
              <a:lnSpc>
                <a:spcPct val="113700"/>
              </a:lnSpc>
            </a:pPr>
            <a:r>
              <a:rPr dirty="0" sz="1100" spc="-5">
                <a:latin typeface="Calibri"/>
                <a:cs typeface="Calibri"/>
              </a:rPr>
              <a:t>Before </a:t>
            </a:r>
            <a:r>
              <a:rPr dirty="0" sz="1100">
                <a:latin typeface="Calibri"/>
                <a:cs typeface="Calibri"/>
              </a:rPr>
              <a:t>moving on </a:t>
            </a:r>
            <a:r>
              <a:rPr dirty="0" sz="1100" spc="-5">
                <a:latin typeface="Calibri"/>
                <a:cs typeface="Calibri"/>
              </a:rPr>
              <a:t>it is again important to note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dA </a:t>
            </a:r>
            <a:r>
              <a:rPr dirty="0" sz="1150" spc="30">
                <a:latin typeface="Symbol"/>
                <a:cs typeface="Symbol"/>
              </a:rPr>
              <a:t>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dr </a:t>
            </a:r>
            <a:r>
              <a:rPr dirty="0" sz="1150" i="1">
                <a:latin typeface="Times New Roman"/>
                <a:cs typeface="Times New Roman"/>
              </a:rPr>
              <a:t>d</a:t>
            </a:r>
            <a:r>
              <a:rPr dirty="0" sz="125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actual formula for </a:t>
            </a:r>
            <a:r>
              <a:rPr dirty="0" sz="1100" spc="-5" i="1">
                <a:latin typeface="Calibri"/>
                <a:cs typeface="Calibri"/>
              </a:rPr>
              <a:t>dA </a:t>
            </a:r>
            <a:r>
              <a:rPr dirty="0" sz="1100" spc="-10">
                <a:latin typeface="Calibri"/>
                <a:cs typeface="Calibri"/>
              </a:rPr>
              <a:t>has </a:t>
            </a:r>
            <a:r>
              <a:rPr dirty="0" sz="1100" spc="-5">
                <a:latin typeface="Calibri"/>
                <a:cs typeface="Calibri"/>
              </a:rPr>
              <a:t>an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easy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occasion,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you’ll</a:t>
            </a:r>
            <a:r>
              <a:rPr dirty="0" sz="1100">
                <a:latin typeface="Calibri"/>
                <a:cs typeface="Calibri"/>
              </a:rPr>
              <a:t> see</a:t>
            </a:r>
            <a:r>
              <a:rPr dirty="0" sz="1100" spc="-5">
                <a:latin typeface="Calibri"/>
                <a:cs typeface="Calibri"/>
              </a:rPr>
              <a:t> without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-5">
                <a:latin typeface="Calibri"/>
                <a:cs typeface="Calibri"/>
              </a:rPr>
              <a:t> integrals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 possible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63500" marR="99060">
              <a:lnSpc>
                <a:spcPct val="1095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converting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 conversion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formulas,</a:t>
            </a:r>
            <a:endParaRPr sz="1100">
              <a:latin typeface="Calibri"/>
              <a:cs typeface="Calibri"/>
            </a:endParaRPr>
          </a:p>
          <a:p>
            <a:pPr algn="ctr" marR="285750">
              <a:lnSpc>
                <a:spcPct val="100000"/>
              </a:lnSpc>
              <a:spcBef>
                <a:spcPts val="245"/>
              </a:spcBef>
              <a:tabLst>
                <a:tab pos="1390015" algn="l"/>
                <a:tab pos="2747645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5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90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200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ready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write </a:t>
            </a:r>
            <a:r>
              <a:rPr dirty="0" sz="1100">
                <a:latin typeface="Calibri"/>
                <a:cs typeface="Calibri"/>
              </a:rPr>
              <a:t>down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920496" y="7059168"/>
            <a:ext cx="5931535" cy="460375"/>
          </a:xfrm>
          <a:custGeom>
            <a:avLst/>
            <a:gdLst/>
            <a:ahLst/>
            <a:cxnLst/>
            <a:rect l="l" t="t" r="r" b="b"/>
            <a:pathLst>
              <a:path w="5931534" h="460375">
                <a:moveTo>
                  <a:pt x="5931408" y="0"/>
                </a:moveTo>
                <a:lnTo>
                  <a:pt x="0" y="0"/>
                </a:lnTo>
                <a:lnTo>
                  <a:pt x="0" y="460247"/>
                </a:lnTo>
                <a:lnTo>
                  <a:pt x="5931408" y="460247"/>
                </a:lnTo>
                <a:lnTo>
                  <a:pt x="5931408" y="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3693604" y="7145683"/>
            <a:ext cx="45085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01765" y="7379913"/>
            <a:ext cx="7683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61542" y="7052602"/>
            <a:ext cx="61594" cy="1377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700" spc="-5">
                <a:latin typeface="Symbol"/>
                <a:cs typeface="Symbol"/>
              </a:rPr>
              <a:t></a:t>
            </a:r>
            <a:endParaRPr sz="70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639562" y="7077333"/>
            <a:ext cx="229870" cy="1651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3968" sz="1050" spc="-7" i="1">
                <a:latin typeface="Times New Roman"/>
                <a:cs typeface="Times New Roman"/>
              </a:rPr>
              <a:t>h</a:t>
            </a:r>
            <a:r>
              <a:rPr dirty="0" baseline="3968" sz="1050" spc="-7" i="1">
                <a:latin typeface="Times New Roman"/>
                <a:cs typeface="Times New Roman"/>
              </a:rPr>
              <a:t> </a:t>
            </a:r>
            <a:r>
              <a:rPr dirty="0" baseline="3968" sz="1050" spc="104" i="1">
                <a:latin typeface="Times New Roman"/>
                <a:cs typeface="Times New Roman"/>
              </a:rPr>
              <a:t> </a:t>
            </a:r>
            <a:r>
              <a:rPr dirty="0" sz="900" spc="-85">
                <a:latin typeface="Symbol"/>
                <a:cs typeface="Symbol"/>
              </a:rPr>
              <a:t></a:t>
            </a:r>
            <a:r>
              <a:rPr dirty="0" baseline="3968" sz="1050" spc="-7">
                <a:latin typeface="Symbol"/>
                <a:cs typeface="Symbol"/>
              </a:rPr>
              <a:t></a:t>
            </a:r>
            <a:r>
              <a:rPr dirty="0" baseline="3968" sz="1050" spc="-75">
                <a:latin typeface="Times New Roman"/>
                <a:cs typeface="Times New Roman"/>
              </a:rPr>
              <a:t> </a:t>
            </a:r>
            <a:r>
              <a:rPr dirty="0" sz="900" spc="-75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91512" y="7277187"/>
            <a:ext cx="268605" cy="1651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3968" sz="1050" spc="22" i="1">
                <a:latin typeface="Times New Roman"/>
                <a:cs typeface="Times New Roman"/>
              </a:rPr>
              <a:t>h</a:t>
            </a:r>
            <a:r>
              <a:rPr dirty="0" baseline="-16666" sz="750">
                <a:latin typeface="Times New Roman"/>
                <a:cs typeface="Times New Roman"/>
              </a:rPr>
              <a:t>1</a:t>
            </a:r>
            <a:r>
              <a:rPr dirty="0" baseline="-16666" sz="750" spc="-112">
                <a:latin typeface="Times New Roman"/>
                <a:cs typeface="Times New Roman"/>
              </a:rPr>
              <a:t> </a:t>
            </a:r>
            <a:r>
              <a:rPr dirty="0" sz="900" spc="-85">
                <a:latin typeface="Symbol"/>
                <a:cs typeface="Symbol"/>
              </a:rPr>
              <a:t></a:t>
            </a:r>
            <a:r>
              <a:rPr dirty="0" baseline="3968" sz="1050" spc="-7">
                <a:latin typeface="Symbol"/>
                <a:cs typeface="Symbol"/>
              </a:rPr>
              <a:t></a:t>
            </a:r>
            <a:r>
              <a:rPr dirty="0" baseline="3968" sz="1050" spc="-75">
                <a:latin typeface="Times New Roman"/>
                <a:cs typeface="Times New Roman"/>
              </a:rPr>
              <a:t> </a:t>
            </a:r>
            <a:r>
              <a:rPr dirty="0" sz="900" spc="-75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06577" y="7113306"/>
            <a:ext cx="1480185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82">
                <a:latin typeface="Times New Roman"/>
                <a:cs typeface="Times New Roman"/>
              </a:rPr>
              <a:t>s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25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17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</a:t>
            </a:r>
            <a:r>
              <a:rPr dirty="0" baseline="4629" sz="1800" spc="135">
                <a:latin typeface="Times New Roman"/>
                <a:cs typeface="Times New Roman"/>
              </a:rPr>
              <a:t>n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11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dr</a:t>
            </a:r>
            <a:r>
              <a:rPr dirty="0" baseline="4629" sz="1800" spc="-11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endParaRPr baseline="4444" sz="1875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93090" y="7255202"/>
            <a:ext cx="23177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sz="1200" spc="25">
                <a:latin typeface="Symbol"/>
                <a:cs typeface="Symbol"/>
              </a:rPr>
              <a:t></a:t>
            </a:r>
            <a:r>
              <a:rPr dirty="0" baseline="-11904" sz="1050" spc="37">
                <a:latin typeface="Symbol"/>
                <a:cs typeface="Symbol"/>
              </a:rPr>
              <a:t></a:t>
            </a:r>
            <a:endParaRPr baseline="-11904" sz="10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47754" y="7084129"/>
            <a:ext cx="1113790" cy="30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-10802" sz="2700" spc="-67">
                <a:latin typeface="Symbol"/>
                <a:cs typeface="Symbol"/>
              </a:rPr>
              <a:t>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dA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2314" sz="1800" spc="-1245">
                <a:latin typeface="Symbol"/>
                <a:cs typeface="Symbol"/>
              </a:rPr>
              <a:t></a:t>
            </a:r>
            <a:r>
              <a:rPr dirty="0" baseline="23148" sz="1800">
                <a:latin typeface="Symbol"/>
                <a:cs typeface="Symbol"/>
              </a:rPr>
              <a:t></a:t>
            </a:r>
            <a:endParaRPr baseline="23148" sz="18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46570" y="7128095"/>
            <a:ext cx="75565" cy="30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914400" y="7053071"/>
            <a:ext cx="5943600" cy="472440"/>
          </a:xfrm>
          <a:custGeom>
            <a:avLst/>
            <a:gdLst/>
            <a:ahLst/>
            <a:cxnLst/>
            <a:rect l="l" t="t" r="r" b="b"/>
            <a:pathLst>
              <a:path w="5943600" h="47244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466344"/>
                </a:lnTo>
                <a:lnTo>
                  <a:pt x="6096" y="46634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466344"/>
                </a:lnTo>
                <a:lnTo>
                  <a:pt x="0" y="472440"/>
                </a:lnTo>
                <a:lnTo>
                  <a:pt x="6096" y="472440"/>
                </a:lnTo>
                <a:lnTo>
                  <a:pt x="5937504" y="472440"/>
                </a:lnTo>
                <a:lnTo>
                  <a:pt x="5943600" y="472440"/>
                </a:lnTo>
                <a:lnTo>
                  <a:pt x="5943600" y="46634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901559" y="7673441"/>
            <a:ext cx="5701665" cy="7613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don’t</a:t>
            </a:r>
            <a:r>
              <a:rPr dirty="0" sz="1100" spc="-5">
                <a:latin typeface="Calibri"/>
                <a:cs typeface="Calibri"/>
              </a:rPr>
              <a:t> forget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over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examples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integrals.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625202" y="911836"/>
            <a:ext cx="115570" cy="1460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50" spc="-35">
                <a:latin typeface="Times New Roman"/>
                <a:cs typeface="Times New Roman"/>
              </a:rPr>
              <a:t>2</a:t>
            </a:r>
            <a:r>
              <a:rPr dirty="0" sz="800" spc="-75">
                <a:latin typeface="Symbol"/>
                <a:cs typeface="Symbol"/>
              </a:rPr>
              <a:t></a:t>
            </a:r>
            <a:endParaRPr sz="8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61724" y="888566"/>
            <a:ext cx="909319" cy="3257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300" spc="-90" i="1">
                <a:latin typeface="Times New Roman"/>
                <a:cs typeface="Times New Roman"/>
              </a:rPr>
              <a:t>V</a:t>
            </a:r>
            <a:r>
              <a:rPr dirty="0" sz="1300" spc="105" i="1">
                <a:latin typeface="Times New Roman"/>
                <a:cs typeface="Times New Roman"/>
              </a:rPr>
              <a:t> </a:t>
            </a:r>
            <a:r>
              <a:rPr dirty="0" sz="1300" spc="-80">
                <a:latin typeface="Symbol"/>
                <a:cs typeface="Symbol"/>
              </a:rPr>
              <a:t></a:t>
            </a:r>
            <a:r>
              <a:rPr dirty="0" sz="1300" spc="-40">
                <a:latin typeface="Times New Roman"/>
                <a:cs typeface="Times New Roman"/>
              </a:rPr>
              <a:t> </a:t>
            </a:r>
            <a:r>
              <a:rPr dirty="0" baseline="-12820" sz="2925" spc="-179">
                <a:latin typeface="Symbol"/>
                <a:cs typeface="Symbol"/>
              </a:rPr>
              <a:t></a:t>
            </a:r>
            <a:r>
              <a:rPr dirty="0" baseline="-51851" sz="1125" spc="-60">
                <a:latin typeface="Times New Roman"/>
                <a:cs typeface="Times New Roman"/>
              </a:rPr>
              <a:t>0</a:t>
            </a:r>
            <a:r>
              <a:rPr dirty="0" baseline="-51851" sz="1125">
                <a:latin typeface="Times New Roman"/>
                <a:cs typeface="Times New Roman"/>
              </a:rPr>
              <a:t>   </a:t>
            </a:r>
            <a:r>
              <a:rPr dirty="0" baseline="-51851" sz="1125" spc="52">
                <a:latin typeface="Times New Roman"/>
                <a:cs typeface="Times New Roman"/>
              </a:rPr>
              <a:t> </a:t>
            </a:r>
            <a:r>
              <a:rPr dirty="0" sz="1300" spc="-75">
                <a:latin typeface="Times New Roman"/>
                <a:cs typeface="Times New Roman"/>
              </a:rPr>
              <a:t>9</a:t>
            </a:r>
            <a:r>
              <a:rPr dirty="0" sz="1300" spc="-180">
                <a:latin typeface="Times New Roman"/>
                <a:cs typeface="Times New Roman"/>
              </a:rPr>
              <a:t> </a:t>
            </a:r>
            <a:r>
              <a:rPr dirty="0" sz="1300" spc="-80" i="1">
                <a:latin typeface="Times New Roman"/>
                <a:cs typeface="Times New Roman"/>
              </a:rPr>
              <a:t>d</a:t>
            </a:r>
            <a:r>
              <a:rPr dirty="0" sz="1350" spc="-100">
                <a:latin typeface="Symbol"/>
                <a:cs typeface="Symbol"/>
              </a:rPr>
              <a:t></a:t>
            </a:r>
            <a:r>
              <a:rPr dirty="0" sz="1350" spc="70">
                <a:latin typeface="Times New Roman"/>
                <a:cs typeface="Times New Roman"/>
              </a:rPr>
              <a:t> </a:t>
            </a:r>
            <a:r>
              <a:rPr dirty="0" sz="1300" spc="-80">
                <a:latin typeface="Symbol"/>
                <a:cs typeface="Symbol"/>
              </a:rPr>
              <a:t>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72704" y="991159"/>
            <a:ext cx="273685" cy="195580"/>
          </a:xfrm>
          <a:prstGeom prst="rect">
            <a:avLst/>
          </a:prstGeom>
          <a:ln w="7284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10160">
              <a:lnSpc>
                <a:spcPts val="1530"/>
              </a:lnSpc>
            </a:pPr>
            <a:r>
              <a:rPr dirty="0" sz="1300" spc="-110">
                <a:latin typeface="Times New Roman"/>
                <a:cs typeface="Times New Roman"/>
              </a:rPr>
              <a:t>18</a:t>
            </a:r>
            <a:r>
              <a:rPr dirty="0" sz="1350" spc="-110">
                <a:latin typeface="Symbol"/>
                <a:cs typeface="Symbol"/>
              </a:rPr>
              <a:t>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669" y="1437276"/>
            <a:ext cx="577659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didn’t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 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verify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96111" y="2037588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60627" y="1448816"/>
            <a:ext cx="5065395" cy="7486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5080">
              <a:lnSpc>
                <a:spcPts val="1285"/>
              </a:lnSpc>
              <a:spcBef>
                <a:spcPts val="100"/>
              </a:spcBef>
            </a:pPr>
            <a:r>
              <a:rPr dirty="0" sz="1200" b="1" i="1">
                <a:latin typeface="Times New Roman"/>
                <a:cs typeface="Times New Roman"/>
              </a:rPr>
              <a:t>Example 1</a:t>
            </a:r>
            <a:r>
              <a:rPr dirty="0" sz="1200" spc="33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 marL="482600">
              <a:lnSpc>
                <a:spcPts val="2005"/>
              </a:lnSpc>
            </a:pPr>
            <a:r>
              <a:rPr dirty="0" sz="1100" b="1">
                <a:latin typeface="Times New Roman"/>
                <a:cs typeface="Times New Roman"/>
              </a:rPr>
              <a:t>(a)</a:t>
            </a:r>
            <a:r>
              <a:rPr dirty="0" sz="1100" spc="225" b="1">
                <a:latin typeface="Times New Roman"/>
                <a:cs typeface="Times New Roman"/>
              </a:rPr>
              <a:t> </a:t>
            </a:r>
            <a:r>
              <a:rPr dirty="0" baseline="-13888" sz="2700" spc="-37">
                <a:latin typeface="Symbol"/>
                <a:cs typeface="Symbol"/>
              </a:rPr>
              <a:t></a:t>
            </a:r>
            <a:r>
              <a:rPr dirty="0" baseline="-13888" sz="2700" spc="-382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2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11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region between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circles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radius</a:t>
            </a:r>
            <a:r>
              <a:rPr dirty="0" sz="1100">
                <a:latin typeface="Calibri"/>
                <a:cs typeface="Calibri"/>
              </a:rPr>
              <a:t> 2</a:t>
            </a:r>
            <a:endParaRPr sz="1100">
              <a:latin typeface="Calibri"/>
              <a:cs typeface="Calibri"/>
            </a:endParaRPr>
          </a:p>
          <a:p>
            <a:pPr marL="738505">
              <a:lnSpc>
                <a:spcPct val="100000"/>
              </a:lnSpc>
              <a:spcBef>
                <a:spcPts val="235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  <a:p>
            <a:pPr algn="ctr" marR="58419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and radius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lies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quadrant.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42127" y="2387092"/>
            <a:ext cx="222250" cy="117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70815" algn="l"/>
              </a:tabLst>
            </a:pPr>
            <a:r>
              <a:rPr dirty="0" sz="600">
                <a:latin typeface="Times New Roman"/>
                <a:cs typeface="Times New Roman"/>
              </a:rPr>
              <a:t>2	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94353" y="2402171"/>
            <a:ext cx="227329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x</a:t>
            </a:r>
            <a:r>
              <a:rPr dirty="0" sz="800" spc="-5" i="1">
                <a:latin typeface="Times New Roman"/>
                <a:cs typeface="Times New Roman"/>
              </a:rPr>
              <a:t> </a:t>
            </a:r>
            <a:r>
              <a:rPr dirty="0" sz="800" spc="35" i="1">
                <a:latin typeface="Times New Roman"/>
                <a:cs typeface="Times New Roman"/>
              </a:rPr>
              <a:t> </a:t>
            </a:r>
            <a:r>
              <a:rPr dirty="0" sz="800" spc="-10">
                <a:latin typeface="Symbol"/>
                <a:cs typeface="Symbol"/>
              </a:rPr>
              <a:t></a:t>
            </a:r>
            <a:r>
              <a:rPr dirty="0" sz="800" spc="-85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y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679569" y="2397409"/>
            <a:ext cx="127000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-50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43246" y="2339754"/>
            <a:ext cx="3262629" cy="439420"/>
          </a:xfrm>
          <a:prstGeom prst="rect">
            <a:avLst/>
          </a:prstGeom>
        </p:spPr>
        <p:txBody>
          <a:bodyPr wrap="square" lIns="0" tIns="914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720"/>
              </a:spcBef>
              <a:tabLst>
                <a:tab pos="374650" algn="l"/>
                <a:tab pos="753745" algn="l"/>
              </a:tabLst>
            </a:pPr>
            <a:r>
              <a:rPr dirty="0" sz="1100" b="1">
                <a:latin typeface="Times New Roman"/>
                <a:cs typeface="Times New Roman"/>
              </a:rPr>
              <a:t>(</a:t>
            </a:r>
            <a:r>
              <a:rPr dirty="0" sz="1100" spc="-5" b="1">
                <a:latin typeface="Times New Roman"/>
                <a:cs typeface="Times New Roman"/>
              </a:rPr>
              <a:t>b</a:t>
            </a:r>
            <a:r>
              <a:rPr dirty="0" sz="1100" b="1">
                <a:latin typeface="Times New Roman"/>
                <a:cs typeface="Times New Roman"/>
              </a:rPr>
              <a:t>)</a:t>
            </a:r>
            <a:r>
              <a:rPr dirty="0" sz="1100" b="1">
                <a:latin typeface="Times New Roman"/>
                <a:cs typeface="Times New Roman"/>
              </a:rPr>
              <a:t>	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dA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</a:t>
            </a:r>
            <a:r>
              <a:rPr dirty="0" sz="1100">
                <a:latin typeface="Calibri"/>
                <a:cs typeface="Calibri"/>
              </a:rPr>
              <a:t>sk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rigin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264160">
              <a:lnSpc>
                <a:spcPct val="100000"/>
              </a:lnSpc>
              <a:spcBef>
                <a:spcPts val="355"/>
              </a:spcBef>
            </a:pPr>
            <a:r>
              <a:rPr dirty="0" sz="700" spc="-10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60579" y="2937684"/>
            <a:ext cx="5838825" cy="2077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1220"/>
              </a:lnSpc>
              <a:spcBef>
                <a:spcPts val="10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ts val="2060"/>
              </a:lnSpc>
            </a:pPr>
            <a:r>
              <a:rPr dirty="0" sz="1100" spc="-5" b="1">
                <a:latin typeface="Calibri"/>
                <a:cs typeface="Calibri"/>
              </a:rPr>
              <a:t>(a)</a:t>
            </a:r>
            <a:r>
              <a:rPr dirty="0" sz="1100" spc="200" b="1">
                <a:latin typeface="Calibri"/>
                <a:cs typeface="Calibri"/>
              </a:rPr>
              <a:t> </a:t>
            </a:r>
            <a:r>
              <a:rPr dirty="0" baseline="-13888" sz="2700" spc="-37">
                <a:latin typeface="Symbol"/>
                <a:cs typeface="Symbol"/>
              </a:rPr>
              <a:t></a:t>
            </a:r>
            <a:r>
              <a:rPr dirty="0" baseline="-13888" sz="2700" spc="-382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2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100" b="1">
                <a:latin typeface="Calibri"/>
                <a:cs typeface="Calibri"/>
              </a:rPr>
              <a:t>,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b="1" i="1">
                <a:latin typeface="Calibri"/>
                <a:cs typeface="Calibri"/>
              </a:rPr>
              <a:t>D</a:t>
            </a:r>
            <a:r>
              <a:rPr dirty="0" sz="1100" spc="-10" b="1" i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is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the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portion of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the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region</a:t>
            </a:r>
            <a:r>
              <a:rPr dirty="0" sz="1100" b="1">
                <a:latin typeface="Calibri"/>
                <a:cs typeface="Calibri"/>
              </a:rPr>
              <a:t> between</a:t>
            </a:r>
            <a:r>
              <a:rPr dirty="0" sz="1100" spc="-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the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circles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of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radius </a:t>
            </a:r>
            <a:r>
              <a:rPr dirty="0" sz="1100" b="1">
                <a:latin typeface="Calibri"/>
                <a:cs typeface="Calibri"/>
              </a:rPr>
              <a:t>2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and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radius </a:t>
            </a:r>
            <a:r>
              <a:rPr dirty="0" sz="1100" b="1">
                <a:latin typeface="Calibri"/>
                <a:cs typeface="Calibri"/>
              </a:rPr>
              <a:t>5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centered</a:t>
            </a:r>
            <a:endParaRPr sz="1100">
              <a:latin typeface="Calibri"/>
              <a:cs typeface="Calibri"/>
            </a:endParaRPr>
          </a:p>
          <a:p>
            <a:pPr marL="267335">
              <a:lnSpc>
                <a:spcPct val="100000"/>
              </a:lnSpc>
              <a:spcBef>
                <a:spcPts val="240"/>
              </a:spcBef>
            </a:pPr>
            <a:r>
              <a:rPr dirty="0" sz="700" spc="-10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sz="1100" spc="-5" b="1">
                <a:latin typeface="Calibri"/>
                <a:cs typeface="Calibri"/>
              </a:rPr>
              <a:t>at</a:t>
            </a:r>
            <a:r>
              <a:rPr dirty="0" sz="1100" b="1">
                <a:latin typeface="Calibri"/>
                <a:cs typeface="Calibri"/>
              </a:rPr>
              <a:t> the </a:t>
            </a:r>
            <a:r>
              <a:rPr dirty="0" sz="1100" spc="-5" b="1">
                <a:latin typeface="Calibri"/>
                <a:cs typeface="Calibri"/>
              </a:rPr>
              <a:t>origin that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lies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in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the </a:t>
            </a:r>
            <a:r>
              <a:rPr dirty="0" sz="1100" spc="-5" b="1">
                <a:latin typeface="Calibri"/>
                <a:cs typeface="Calibri"/>
              </a:rPr>
              <a:t>first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quadrant.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Calibri"/>
              <a:cs typeface="Calibri"/>
            </a:endParaRPr>
          </a:p>
          <a:p>
            <a:pPr algn="just" marL="25400" marR="30480">
              <a:lnSpc>
                <a:spcPct val="106800"/>
              </a:lnSpc>
            </a:pPr>
            <a:r>
              <a:rPr dirty="0" sz="1100" spc="-5">
                <a:latin typeface="Calibri"/>
                <a:cs typeface="Calibri"/>
              </a:rPr>
              <a:t>First let’s </a:t>
            </a:r>
            <a:r>
              <a:rPr dirty="0" sz="1100">
                <a:latin typeface="Calibri"/>
                <a:cs typeface="Calibri"/>
              </a:rPr>
              <a:t>get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in terms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polar coordinates.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10">
                <a:latin typeface="Calibri"/>
                <a:cs typeface="Calibri"/>
              </a:rPr>
              <a:t>circle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radius </a:t>
            </a:r>
            <a:r>
              <a:rPr dirty="0" sz="1100">
                <a:latin typeface="Calibri"/>
                <a:cs typeface="Calibri"/>
              </a:rPr>
              <a:t>2 </a:t>
            </a:r>
            <a:r>
              <a:rPr dirty="0" sz="1100" spc="-5">
                <a:latin typeface="Calibri"/>
                <a:cs typeface="Calibri"/>
              </a:rPr>
              <a:t>is given by </a:t>
            </a:r>
            <a:r>
              <a:rPr dirty="0" sz="1150" spc="15" i="1">
                <a:latin typeface="Times New Roman"/>
                <a:cs typeface="Times New Roman"/>
              </a:rPr>
              <a:t>r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2 </a:t>
            </a:r>
            <a:r>
              <a:rPr dirty="0" sz="1100" spc="-10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circle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 </a:t>
            </a:r>
            <a:r>
              <a:rPr dirty="0" sz="1100">
                <a:latin typeface="Calibri"/>
                <a:cs typeface="Calibri"/>
              </a:rPr>
              <a:t>5 </a:t>
            </a:r>
            <a:r>
              <a:rPr dirty="0" sz="1100" spc="-5">
                <a:latin typeface="Calibri"/>
                <a:cs typeface="Calibri"/>
              </a:rPr>
              <a:t>is given </a:t>
            </a:r>
            <a:r>
              <a:rPr dirty="0" sz="1100" spc="-10">
                <a:latin typeface="Calibri"/>
                <a:cs typeface="Calibri"/>
              </a:rPr>
              <a:t>by </a:t>
            </a:r>
            <a:r>
              <a:rPr dirty="0" sz="1200" i="1">
                <a:latin typeface="Times New Roman"/>
                <a:cs typeface="Times New Roman"/>
              </a:rPr>
              <a:t>r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5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want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region between the two circles,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 spc="-10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following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ctr" marR="286385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254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want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quadrant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range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’s.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23000" y="5214321"/>
            <a:ext cx="889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15982" y="5088189"/>
            <a:ext cx="608330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150" spc="20">
                <a:latin typeface="Times New Roman"/>
                <a:cs typeface="Times New Roman"/>
              </a:rPr>
              <a:t>0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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9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</a:t>
            </a:r>
            <a:r>
              <a:rPr dirty="0" sz="1150" spc="5">
                <a:latin typeface="Times New Roman"/>
                <a:cs typeface="Times New Roman"/>
              </a:rPr>
              <a:t> </a:t>
            </a:r>
            <a:r>
              <a:rPr dirty="0" u="sng" baseline="33333" sz="1875" spc="-5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baseline="33333" sz="1875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09069" y="5871462"/>
            <a:ext cx="103886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  <a:tabLst>
                <a:tab pos="466090" algn="l"/>
                <a:tab pos="97536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270934" y="5906935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 h="0">
                <a:moveTo>
                  <a:pt x="0" y="0"/>
                </a:moveTo>
                <a:lnTo>
                  <a:pt x="64293" y="0"/>
                </a:lnTo>
              </a:path>
            </a:pathLst>
          </a:custGeom>
          <a:ln w="359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3453893" y="5856280"/>
            <a:ext cx="571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282879" y="5896631"/>
            <a:ext cx="571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34069" y="6055999"/>
            <a:ext cx="571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86027" y="5536513"/>
            <a:ext cx="2808605" cy="368935"/>
          </a:xfrm>
          <a:prstGeom prst="rect">
            <a:avLst/>
          </a:prstGeom>
        </p:spPr>
        <p:txBody>
          <a:bodyPr wrap="square" lIns="0" tIns="508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integral.</a:t>
            </a:r>
            <a:endParaRPr sz="1100">
              <a:latin typeface="Calibri"/>
              <a:cs typeface="Calibri"/>
            </a:endParaRPr>
          </a:p>
          <a:p>
            <a:pPr algn="r" marR="466725">
              <a:lnSpc>
                <a:spcPct val="100000"/>
              </a:lnSpc>
              <a:spcBef>
                <a:spcPts val="235"/>
              </a:spcBef>
            </a:pP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518584" y="5899619"/>
            <a:ext cx="1477645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683895" algn="l"/>
              </a:tabLst>
            </a:pPr>
            <a:r>
              <a:rPr dirty="0" sz="1200">
                <a:latin typeface="Times New Roman"/>
                <a:cs typeface="Times New Roman"/>
              </a:rPr>
              <a:t>2 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5">
                <a:latin typeface="Times New Roman"/>
                <a:cs typeface="Times New Roman"/>
              </a:rPr>
              <a:t>s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90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 </a:t>
            </a:r>
            <a:r>
              <a:rPr dirty="0" sz="1250" spc="1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983014" y="5899618"/>
            <a:ext cx="92710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527984" y="5907812"/>
            <a:ext cx="57975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128061" y="5866663"/>
            <a:ext cx="11811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02661" y="6001239"/>
            <a:ext cx="22606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sz="1200" spc="45">
                <a:latin typeface="Symbol"/>
                <a:cs typeface="Symbol"/>
              </a:rPr>
              <a:t></a:t>
            </a:r>
            <a:r>
              <a:rPr dirty="0" baseline="-11904" sz="1050" spc="67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383922" y="5886237"/>
            <a:ext cx="127000" cy="3835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ts val="2065"/>
              </a:lnSpc>
              <a:spcBef>
                <a:spcPts val="110"/>
              </a:spcBef>
            </a:pPr>
            <a:r>
              <a:rPr dirty="0" sz="1800" spc="-4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27940">
              <a:lnSpc>
                <a:spcPts val="745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363815" y="5886237"/>
            <a:ext cx="75565" cy="3016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86027" y="6414617"/>
            <a:ext cx="569849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>
              <a:lnSpc>
                <a:spcPct val="1091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conversions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add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extra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simplify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make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914400" y="1466087"/>
            <a:ext cx="5943600" cy="5356860"/>
          </a:xfrm>
          <a:custGeom>
            <a:avLst/>
            <a:gdLst/>
            <a:ahLst/>
            <a:cxnLst/>
            <a:rect l="l" t="t" r="r" b="b"/>
            <a:pathLst>
              <a:path w="5943600" h="5356859">
                <a:moveTo>
                  <a:pt x="6096" y="6108"/>
                </a:moveTo>
                <a:lnTo>
                  <a:pt x="0" y="6108"/>
                </a:lnTo>
                <a:lnTo>
                  <a:pt x="0" y="5350764"/>
                </a:lnTo>
                <a:lnTo>
                  <a:pt x="6096" y="5350764"/>
                </a:lnTo>
                <a:lnTo>
                  <a:pt x="6096" y="6108"/>
                </a:lnTo>
                <a:close/>
              </a:path>
              <a:path w="5943600" h="5356859">
                <a:moveTo>
                  <a:pt x="5943600" y="5350776"/>
                </a:moveTo>
                <a:lnTo>
                  <a:pt x="5937516" y="5350776"/>
                </a:lnTo>
                <a:lnTo>
                  <a:pt x="6096" y="5350776"/>
                </a:lnTo>
                <a:lnTo>
                  <a:pt x="0" y="5350776"/>
                </a:lnTo>
                <a:lnTo>
                  <a:pt x="0" y="5356860"/>
                </a:lnTo>
                <a:lnTo>
                  <a:pt x="6096" y="5356860"/>
                </a:lnTo>
                <a:lnTo>
                  <a:pt x="5937504" y="5356860"/>
                </a:lnTo>
                <a:lnTo>
                  <a:pt x="5943600" y="5356860"/>
                </a:lnTo>
                <a:lnTo>
                  <a:pt x="5943600" y="5350776"/>
                </a:lnTo>
                <a:close/>
              </a:path>
              <a:path w="5943600" h="5356859">
                <a:moveTo>
                  <a:pt x="5943600" y="6108"/>
                </a:moveTo>
                <a:lnTo>
                  <a:pt x="5937504" y="6108"/>
                </a:lnTo>
                <a:lnTo>
                  <a:pt x="5937504" y="5350764"/>
                </a:lnTo>
                <a:lnTo>
                  <a:pt x="5943600" y="5350764"/>
                </a:lnTo>
                <a:lnTo>
                  <a:pt x="5943600" y="6108"/>
                </a:lnTo>
                <a:close/>
              </a:path>
              <a:path w="5943600" h="5356859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6096" y="6096"/>
                </a:lnTo>
                <a:lnTo>
                  <a:pt x="5937504" y="60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34769" y="1014672"/>
            <a:ext cx="31115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4765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557317" y="1049970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 h="0">
                <a:moveTo>
                  <a:pt x="0" y="0"/>
                </a:moveTo>
                <a:lnTo>
                  <a:pt x="64293" y="0"/>
                </a:lnTo>
              </a:path>
            </a:pathLst>
          </a:custGeom>
          <a:ln w="356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650186" y="1745397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3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412186" y="1559050"/>
            <a:ext cx="0" cy="372745"/>
          </a:xfrm>
          <a:custGeom>
            <a:avLst/>
            <a:gdLst/>
            <a:ahLst/>
            <a:cxnLst/>
            <a:rect l="l" t="t" r="r" b="b"/>
            <a:pathLst>
              <a:path w="0" h="372744">
                <a:moveTo>
                  <a:pt x="0" y="0"/>
                </a:moveTo>
                <a:lnTo>
                  <a:pt x="0" y="372692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557318" y="1555878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 h="0">
                <a:moveTo>
                  <a:pt x="0" y="0"/>
                </a:moveTo>
                <a:lnTo>
                  <a:pt x="64293" y="0"/>
                </a:lnTo>
              </a:path>
            </a:pathLst>
          </a:custGeom>
          <a:ln w="356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650187" y="2304434"/>
            <a:ext cx="240665" cy="0"/>
          </a:xfrm>
          <a:custGeom>
            <a:avLst/>
            <a:gdLst/>
            <a:ahLst/>
            <a:cxnLst/>
            <a:rect l="l" t="t" r="r" b="b"/>
            <a:pathLst>
              <a:path w="240664" h="0">
                <a:moveTo>
                  <a:pt x="0" y="0"/>
                </a:moveTo>
                <a:lnTo>
                  <a:pt x="240506" y="0"/>
                </a:lnTo>
              </a:path>
            </a:pathLst>
          </a:custGeom>
          <a:ln w="753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557319" y="2153770"/>
            <a:ext cx="64769" cy="0"/>
          </a:xfrm>
          <a:custGeom>
            <a:avLst/>
            <a:gdLst/>
            <a:ahLst/>
            <a:cxnLst/>
            <a:rect l="l" t="t" r="r" b="b"/>
            <a:pathLst>
              <a:path w="64770" h="0">
                <a:moveTo>
                  <a:pt x="0" y="0"/>
                </a:moveTo>
                <a:lnTo>
                  <a:pt x="64293" y="0"/>
                </a:lnTo>
              </a:path>
            </a:pathLst>
          </a:custGeom>
          <a:ln w="356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523982" y="2844836"/>
            <a:ext cx="240665" cy="0"/>
          </a:xfrm>
          <a:custGeom>
            <a:avLst/>
            <a:gdLst/>
            <a:ahLst/>
            <a:cxnLst/>
            <a:rect l="l" t="t" r="r" b="b"/>
            <a:pathLst>
              <a:path w="240664" h="0">
                <a:moveTo>
                  <a:pt x="0" y="0"/>
                </a:moveTo>
                <a:lnTo>
                  <a:pt x="240506" y="0"/>
                </a:lnTo>
              </a:path>
            </a:pathLst>
          </a:custGeom>
          <a:ln w="753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4300866" y="2658487"/>
            <a:ext cx="86360" cy="372745"/>
            <a:chOff x="4300866" y="2658487"/>
            <a:chExt cx="86360" cy="372745"/>
          </a:xfrm>
        </p:grpSpPr>
        <p:sp>
          <p:nvSpPr>
            <p:cNvPr id="11" name="object 11"/>
            <p:cNvSpPr/>
            <p:nvPr/>
          </p:nvSpPr>
          <p:spPr>
            <a:xfrm>
              <a:off x="4304636" y="2658487"/>
              <a:ext cx="0" cy="372745"/>
            </a:xfrm>
            <a:custGeom>
              <a:avLst/>
              <a:gdLst/>
              <a:ahLst/>
              <a:cxnLst/>
              <a:rect l="l" t="t" r="r" b="b"/>
              <a:pathLst>
                <a:path w="0" h="372744">
                  <a:moveTo>
                    <a:pt x="0" y="0"/>
                  </a:moveTo>
                  <a:lnTo>
                    <a:pt x="0" y="37269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322496" y="2673553"/>
              <a:ext cx="64769" cy="0"/>
            </a:xfrm>
            <a:custGeom>
              <a:avLst/>
              <a:gdLst/>
              <a:ahLst/>
              <a:cxnLst/>
              <a:rect l="l" t="t" r="r" b="b"/>
              <a:pathLst>
                <a:path w="64770" h="0">
                  <a:moveTo>
                    <a:pt x="0" y="0"/>
                  </a:moveTo>
                  <a:lnTo>
                    <a:pt x="64293" y="0"/>
                  </a:lnTo>
                </a:path>
              </a:pathLst>
            </a:custGeom>
            <a:ln w="3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/>
          <p:nvPr/>
        </p:nvSpPr>
        <p:spPr>
          <a:xfrm>
            <a:off x="3419208" y="3289684"/>
            <a:ext cx="240665" cy="0"/>
          </a:xfrm>
          <a:custGeom>
            <a:avLst/>
            <a:gdLst/>
            <a:ahLst/>
            <a:cxnLst/>
            <a:rect l="l" t="t" r="r" b="b"/>
            <a:pathLst>
              <a:path w="240664" h="0">
                <a:moveTo>
                  <a:pt x="0" y="0"/>
                </a:moveTo>
                <a:lnTo>
                  <a:pt x="240506" y="0"/>
                </a:lnTo>
              </a:path>
            </a:pathLst>
          </a:custGeom>
          <a:ln w="753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3727580" y="999595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56527" y="1046775"/>
            <a:ext cx="37528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18135" algn="l"/>
              </a:tabLst>
            </a:pPr>
            <a:r>
              <a:rPr dirty="0" baseline="3968" sz="1050" spc="-7">
                <a:latin typeface="Times New Roman"/>
                <a:cs typeface="Times New Roman"/>
              </a:rPr>
              <a:t>2</a:t>
            </a:r>
            <a:r>
              <a:rPr dirty="0" baseline="3968" sz="1050" spc="-7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707737" y="1197834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413380" y="1495194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16159" y="1837753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07416" y="2937195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792251" y="1050726"/>
            <a:ext cx="50736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30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sin</a:t>
            </a:r>
            <a:r>
              <a:rPr dirty="0" sz="1200" spc="3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544627" y="911548"/>
            <a:ext cx="74295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544627" y="1417459"/>
            <a:ext cx="74295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544627" y="2015352"/>
            <a:ext cx="74295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309802" y="2535139"/>
            <a:ext cx="74295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262177" y="1042471"/>
            <a:ext cx="523240" cy="2184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250" spc="1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728775" y="1582431"/>
            <a:ext cx="70993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300" i="1">
                <a:latin typeface="Times New Roman"/>
                <a:cs typeface="Times New Roman"/>
              </a:rPr>
              <a:t> </a:t>
            </a:r>
            <a:r>
              <a:rPr dirty="0" baseline="47619" sz="1050" spc="-7">
                <a:latin typeface="Times New Roman"/>
                <a:cs typeface="Times New Roman"/>
              </a:rPr>
              <a:t>4</a:t>
            </a:r>
            <a:r>
              <a:rPr dirty="0" baseline="47619" sz="1050" spc="10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42">
                <a:latin typeface="Times New Roman"/>
                <a:cs typeface="Times New Roman"/>
              </a:rPr>
              <a:t>2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96339" y="1610236"/>
            <a:ext cx="181610" cy="2184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801673" y="1050734"/>
            <a:ext cx="59245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259672" y="2681871"/>
            <a:ext cx="115697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609</a:t>
            </a:r>
            <a:r>
              <a:rPr dirty="0" baseline="39351" sz="1800" spc="-11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42">
                <a:latin typeface="Times New Roman"/>
                <a:cs typeface="Times New Roman"/>
              </a:rPr>
              <a:t>2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60">
                <a:latin typeface="Times New Roman"/>
                <a:cs typeface="Times New Roman"/>
              </a:rPr>
              <a:t> </a:t>
            </a:r>
            <a:r>
              <a:rPr dirty="0" baseline="79365" sz="1050" spc="-7">
                <a:latin typeface="Times New Roman"/>
                <a:cs typeface="Times New Roman"/>
              </a:rPr>
              <a:t>2</a:t>
            </a:r>
            <a:endParaRPr baseline="79365" sz="10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259672" y="2789621"/>
            <a:ext cx="461009" cy="700405"/>
          </a:xfrm>
          <a:prstGeom prst="rect">
            <a:avLst/>
          </a:prstGeom>
        </p:spPr>
        <p:txBody>
          <a:bodyPr wrap="square" lIns="0" tIns="59690" rIns="0" bIns="0" rtlCol="0" vert="horz">
            <a:spAutoFit/>
          </a:bodyPr>
          <a:lstStyle/>
          <a:p>
            <a:pPr algn="r" marR="30480">
              <a:lnSpc>
                <a:spcPct val="100000"/>
              </a:lnSpc>
              <a:spcBef>
                <a:spcPts val="470"/>
              </a:spcBef>
            </a:pPr>
            <a:r>
              <a:rPr dirty="0" sz="1200">
                <a:latin typeface="Times New Roman"/>
                <a:cs typeface="Times New Roman"/>
              </a:rPr>
              <a:t>8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370"/>
              </a:spcBef>
            </a:pP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609</a:t>
            </a:r>
            <a:endParaRPr sz="1200">
              <a:latin typeface="Times New Roman"/>
              <a:cs typeface="Times New Roman"/>
            </a:endParaRPr>
          </a:p>
          <a:p>
            <a:pPr marL="243840">
              <a:lnSpc>
                <a:spcPct val="100000"/>
              </a:lnSpc>
              <a:spcBef>
                <a:spcPts val="250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401753" y="1009882"/>
            <a:ext cx="13081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376353" y="1143497"/>
            <a:ext cx="23812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45">
                <a:latin typeface="Symbol"/>
                <a:cs typeface="Symbol"/>
              </a:rPr>
              <a:t></a:t>
            </a:r>
            <a:r>
              <a:rPr dirty="0" baseline="-11904" sz="1050" spc="67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376353" y="1522151"/>
            <a:ext cx="39560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2314" sz="1800">
                <a:latin typeface="Symbol"/>
                <a:cs typeface="Symbol"/>
              </a:rPr>
              <a:t></a:t>
            </a:r>
            <a:r>
              <a:rPr dirty="0" baseline="2314" sz="1800" spc="75">
                <a:latin typeface="Times New Roman"/>
                <a:cs typeface="Times New Roman"/>
              </a:rPr>
              <a:t> </a:t>
            </a:r>
            <a:r>
              <a:rPr dirty="0" baseline="23809" sz="1050" spc="-7">
                <a:latin typeface="Times New Roman"/>
                <a:cs typeface="Times New Roman"/>
              </a:rPr>
              <a:t>2</a:t>
            </a:r>
            <a:r>
              <a:rPr dirty="0" baseline="23809" sz="1050" spc="20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259672" y="1618086"/>
            <a:ext cx="29781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baseline="-18518" sz="1800">
                <a:latin typeface="Symbol"/>
                <a:cs typeface="Symbol"/>
              </a:rPr>
              <a:t></a:t>
            </a:r>
            <a:endParaRPr baseline="-18518" sz="18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376353" y="1737042"/>
            <a:ext cx="3981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13888" sz="1800" spc="67">
                <a:latin typeface="Symbol"/>
                <a:cs typeface="Symbol"/>
              </a:rPr>
              <a:t></a:t>
            </a:r>
            <a:r>
              <a:rPr dirty="0" baseline="-35714" sz="1050" spc="67">
                <a:latin typeface="Times New Roman"/>
                <a:cs typeface="Times New Roman"/>
              </a:rPr>
              <a:t>0</a:t>
            </a:r>
            <a:r>
              <a:rPr dirty="0" baseline="-35714" sz="1050" spc="3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259672" y="2130342"/>
            <a:ext cx="135128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baseline="23148" sz="1800" spc="-1245">
                <a:latin typeface="Symbol"/>
                <a:cs typeface="Symbol"/>
              </a:rPr>
              <a:t></a:t>
            </a:r>
            <a:r>
              <a:rPr dirty="0" baseline="-4629" sz="1800">
                <a:latin typeface="Symbol"/>
                <a:cs typeface="Symbol"/>
              </a:rPr>
              <a:t></a:t>
            </a:r>
            <a:r>
              <a:rPr dirty="0" baseline="-4629" sz="1800" spc="135">
                <a:latin typeface="Times New Roman"/>
                <a:cs typeface="Times New Roman"/>
              </a:rPr>
              <a:t> </a:t>
            </a:r>
            <a:r>
              <a:rPr dirty="0" baseline="59523" sz="1050" spc="-7">
                <a:latin typeface="Times New Roman"/>
                <a:cs typeface="Times New Roman"/>
              </a:rPr>
              <a:t>2</a:t>
            </a:r>
            <a:r>
              <a:rPr dirty="0" baseline="59523" sz="1050">
                <a:latin typeface="Times New Roman"/>
                <a:cs typeface="Times New Roman"/>
              </a:rPr>
              <a:t> </a:t>
            </a:r>
            <a:r>
              <a:rPr dirty="0" baseline="59523" sz="1050" spc="-7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609</a:t>
            </a:r>
            <a:r>
              <a:rPr dirty="0" baseline="34722" sz="1800" spc="-14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95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52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376354" y="2296081"/>
            <a:ext cx="47307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58140" algn="l"/>
              </a:tabLst>
            </a:pPr>
            <a:r>
              <a:rPr dirty="0" baseline="2314" sz="1800" spc="67">
                <a:latin typeface="Symbol"/>
                <a:cs typeface="Symbol"/>
              </a:rPr>
              <a:t></a:t>
            </a:r>
            <a:r>
              <a:rPr dirty="0" baseline="-7936" sz="1050" spc="67">
                <a:latin typeface="Times New Roman"/>
                <a:cs typeface="Times New Roman"/>
              </a:rPr>
              <a:t>0	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657614" y="1029304"/>
            <a:ext cx="139700" cy="3810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ts val="2060"/>
              </a:lnSpc>
              <a:spcBef>
                <a:spcPts val="95"/>
              </a:spcBef>
            </a:pPr>
            <a:r>
              <a:rPr dirty="0" sz="1800" spc="-4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0640">
              <a:lnSpc>
                <a:spcPts val="740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637508" y="1029304"/>
            <a:ext cx="88265" cy="2997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22527" y="3618355"/>
            <a:ext cx="5871210" cy="1762760"/>
          </a:xfrm>
          <a:prstGeom prst="rect">
            <a:avLst/>
          </a:prstGeom>
        </p:spPr>
        <p:txBody>
          <a:bodyPr wrap="square" lIns="0" tIns="57150" rIns="0" bIns="0" rtlCol="0" vert="horz">
            <a:spAutoFit/>
          </a:bodyPr>
          <a:lstStyle/>
          <a:p>
            <a:pPr marL="545465">
              <a:lnSpc>
                <a:spcPts val="185"/>
              </a:lnSpc>
              <a:spcBef>
                <a:spcPts val="450"/>
              </a:spcBef>
              <a:tabLst>
                <a:tab pos="716915" algn="l"/>
              </a:tabLst>
            </a:pPr>
            <a:r>
              <a:rPr dirty="0" sz="600">
                <a:latin typeface="Times New Roman"/>
                <a:cs typeface="Times New Roman"/>
              </a:rPr>
              <a:t>2	2</a:t>
            </a:r>
            <a:endParaRPr sz="600">
              <a:latin typeface="Times New Roman"/>
              <a:cs typeface="Times New Roman"/>
            </a:endParaRPr>
          </a:p>
          <a:p>
            <a:pPr marL="63500">
              <a:lnSpc>
                <a:spcPts val="1625"/>
              </a:lnSpc>
            </a:pPr>
            <a:r>
              <a:rPr dirty="0" sz="1100" b="1">
                <a:latin typeface="Calibri"/>
                <a:cs typeface="Calibri"/>
              </a:rPr>
              <a:t>(</a:t>
            </a:r>
            <a:r>
              <a:rPr dirty="0" sz="1100" spc="-5" b="1">
                <a:latin typeface="Calibri"/>
                <a:cs typeface="Calibri"/>
              </a:rPr>
              <a:t>b</a:t>
            </a:r>
            <a:r>
              <a:rPr dirty="0" sz="1100" b="1">
                <a:latin typeface="Calibri"/>
                <a:cs typeface="Calibri"/>
              </a:rPr>
              <a:t>)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0" b="1">
                <a:latin typeface="Calibri"/>
                <a:cs typeface="Calibri"/>
              </a:rPr>
              <a:t> </a:t>
            </a:r>
            <a:r>
              <a:rPr dirty="0" baseline="-13888" sz="2700" spc="-75">
                <a:latin typeface="Symbol"/>
                <a:cs typeface="Symbol"/>
              </a:rPr>
              <a:t></a:t>
            </a:r>
            <a:r>
              <a:rPr dirty="0" baseline="-13888" sz="2700" spc="217">
                <a:latin typeface="Symbol"/>
                <a:cs typeface="Symbol"/>
              </a:rPr>
              <a:t></a:t>
            </a:r>
            <a:r>
              <a:rPr dirty="0" sz="1200" spc="65" b="1">
                <a:latin typeface="Times New Roman"/>
                <a:cs typeface="Times New Roman"/>
              </a:rPr>
              <a:t>e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52" i="1">
                <a:latin typeface="Times New Roman"/>
                <a:cs typeface="Times New Roman"/>
              </a:rPr>
              <a:t> </a:t>
            </a:r>
            <a:r>
              <a:rPr dirty="0" baseline="38194" sz="1200" spc="-15">
                <a:latin typeface="Symbol"/>
                <a:cs typeface="Symbol"/>
              </a:rPr>
              <a:t></a:t>
            </a:r>
            <a:r>
              <a:rPr dirty="0" baseline="38194" sz="1200" spc="-127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r>
              <a:rPr dirty="0" baseline="38194" sz="1200" i="1">
                <a:latin typeface="Times New Roman"/>
                <a:cs typeface="Times New Roman"/>
              </a:rPr>
              <a:t>   </a:t>
            </a:r>
            <a:r>
              <a:rPr dirty="0" baseline="38194" sz="1200" spc="-15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dA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100" b="1">
                <a:latin typeface="Calibri"/>
                <a:cs typeface="Calibri"/>
              </a:rPr>
              <a:t>,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 i="1">
                <a:latin typeface="Calibri"/>
                <a:cs typeface="Calibri"/>
              </a:rPr>
              <a:t>D</a:t>
            </a:r>
            <a:r>
              <a:rPr dirty="0" sz="1100" spc="-10" b="1" i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is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</a:t>
            </a:r>
            <a:r>
              <a:rPr dirty="0" sz="1100" spc="-5" b="1">
                <a:latin typeface="Calibri"/>
                <a:cs typeface="Calibri"/>
              </a:rPr>
              <a:t>h</a:t>
            </a:r>
            <a:r>
              <a:rPr dirty="0" sz="1100" b="1">
                <a:latin typeface="Calibri"/>
                <a:cs typeface="Calibri"/>
              </a:rPr>
              <a:t>e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u</a:t>
            </a:r>
            <a:r>
              <a:rPr dirty="0" sz="1100" spc="-20" b="1">
                <a:latin typeface="Calibri"/>
                <a:cs typeface="Calibri"/>
              </a:rPr>
              <a:t>n</a:t>
            </a:r>
            <a:r>
              <a:rPr dirty="0" sz="1100" b="1">
                <a:latin typeface="Calibri"/>
                <a:cs typeface="Calibri"/>
              </a:rPr>
              <a:t>it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d</a:t>
            </a:r>
            <a:r>
              <a:rPr dirty="0" sz="1100" spc="-10" b="1">
                <a:latin typeface="Calibri"/>
                <a:cs typeface="Calibri"/>
              </a:rPr>
              <a:t>i</a:t>
            </a:r>
            <a:r>
              <a:rPr dirty="0" sz="1100" b="1">
                <a:latin typeface="Calibri"/>
                <a:cs typeface="Calibri"/>
              </a:rPr>
              <a:t>sk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5" b="1">
                <a:latin typeface="Calibri"/>
                <a:cs typeface="Calibri"/>
              </a:rPr>
              <a:t>c</a:t>
            </a:r>
            <a:r>
              <a:rPr dirty="0" sz="1100" spc="-5" b="1">
                <a:latin typeface="Calibri"/>
                <a:cs typeface="Calibri"/>
              </a:rPr>
              <a:t>en</a:t>
            </a:r>
            <a:r>
              <a:rPr dirty="0" sz="1100" spc="-15" b="1">
                <a:latin typeface="Calibri"/>
                <a:cs typeface="Calibri"/>
              </a:rPr>
              <a:t>t</a:t>
            </a:r>
            <a:r>
              <a:rPr dirty="0" sz="1100" spc="-5" b="1">
                <a:latin typeface="Calibri"/>
                <a:cs typeface="Calibri"/>
              </a:rPr>
              <a:t>e</a:t>
            </a:r>
            <a:r>
              <a:rPr dirty="0" sz="1100" b="1">
                <a:latin typeface="Calibri"/>
                <a:cs typeface="Calibri"/>
              </a:rPr>
              <a:t>r</a:t>
            </a:r>
            <a:r>
              <a:rPr dirty="0" sz="1100" spc="-5" b="1">
                <a:latin typeface="Calibri"/>
                <a:cs typeface="Calibri"/>
              </a:rPr>
              <a:t>e</a:t>
            </a:r>
            <a:r>
              <a:rPr dirty="0" sz="1100" b="1">
                <a:latin typeface="Calibri"/>
                <a:cs typeface="Calibri"/>
              </a:rPr>
              <a:t>d</a:t>
            </a:r>
            <a:r>
              <a:rPr dirty="0" sz="1100" spc="-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a</a:t>
            </a:r>
            <a:r>
              <a:rPr dirty="0" sz="1100" b="1">
                <a:latin typeface="Calibri"/>
                <a:cs typeface="Calibri"/>
              </a:rPr>
              <a:t>t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</a:t>
            </a:r>
            <a:r>
              <a:rPr dirty="0" sz="1100" spc="-5" b="1">
                <a:latin typeface="Calibri"/>
                <a:cs typeface="Calibri"/>
              </a:rPr>
              <a:t>h</a:t>
            </a:r>
            <a:r>
              <a:rPr dirty="0" sz="1100" b="1">
                <a:latin typeface="Calibri"/>
                <a:cs typeface="Calibri"/>
              </a:rPr>
              <a:t>e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o</a:t>
            </a:r>
            <a:r>
              <a:rPr dirty="0" sz="1100" b="1">
                <a:latin typeface="Calibri"/>
                <a:cs typeface="Calibri"/>
              </a:rPr>
              <a:t>r</a:t>
            </a:r>
            <a:r>
              <a:rPr dirty="0" sz="1100" spc="-10" b="1">
                <a:latin typeface="Calibri"/>
                <a:cs typeface="Calibri"/>
              </a:rPr>
              <a:t>i</a:t>
            </a:r>
            <a:r>
              <a:rPr dirty="0" sz="1100" b="1">
                <a:latin typeface="Calibri"/>
                <a:cs typeface="Calibri"/>
              </a:rPr>
              <a:t>gi</a:t>
            </a:r>
            <a:r>
              <a:rPr dirty="0" sz="1100" spc="-20" b="1">
                <a:latin typeface="Calibri"/>
                <a:cs typeface="Calibri"/>
              </a:rPr>
              <a:t>n</a:t>
            </a:r>
            <a:r>
              <a:rPr dirty="0" sz="1100" b="1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311150">
              <a:lnSpc>
                <a:spcPct val="100000"/>
              </a:lnSpc>
              <a:spcBef>
                <a:spcPts val="235"/>
              </a:spcBef>
            </a:pPr>
            <a:r>
              <a:rPr dirty="0" sz="700" spc="-10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 marL="62865" marR="30480">
              <a:lnSpc>
                <a:spcPct val="110000"/>
              </a:lnSpc>
              <a:spcBef>
                <a:spcPts val="61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 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integral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Cartesian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polar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 by,</a:t>
            </a:r>
            <a:endParaRPr sz="1100">
              <a:latin typeface="Calibri"/>
              <a:cs typeface="Calibri"/>
            </a:endParaRPr>
          </a:p>
          <a:p>
            <a:pPr algn="ctr" marR="278130">
              <a:lnSpc>
                <a:spcPct val="100000"/>
              </a:lnSpc>
              <a:spcBef>
                <a:spcPts val="45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9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  <a:p>
            <a:pPr algn="ctr" marR="242570">
              <a:lnSpc>
                <a:spcPct val="100000"/>
              </a:lnSpc>
              <a:spcBef>
                <a:spcPts val="365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040839" y="5436576"/>
            <a:ext cx="236854" cy="11683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84785" algn="l"/>
              </a:tabLst>
            </a:pPr>
            <a:r>
              <a:rPr dirty="0" sz="600">
                <a:latin typeface="Times New Roman"/>
                <a:cs typeface="Times New Roman"/>
              </a:rPr>
              <a:t>2</a:t>
            </a:r>
            <a:r>
              <a:rPr dirty="0" sz="600">
                <a:latin typeface="Times New Roman"/>
                <a:cs typeface="Times New Roman"/>
              </a:rPr>
              <a:t>	</a:t>
            </a: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234204" y="5436576"/>
            <a:ext cx="64135" cy="11683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972154" y="5417273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957838" y="5614252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187718" y="5451550"/>
            <a:ext cx="64769" cy="1460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50" spc="15" i="1">
                <a:latin typeface="Times New Roman"/>
                <a:cs typeface="Times New Roman"/>
              </a:rPr>
              <a:t>r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757419" y="5384090"/>
            <a:ext cx="119380" cy="1365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2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992720" y="5451550"/>
            <a:ext cx="241300" cy="1460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50" spc="20" i="1">
                <a:latin typeface="Times New Roman"/>
                <a:cs typeface="Times New Roman"/>
              </a:rPr>
              <a:t>x</a:t>
            </a:r>
            <a:r>
              <a:rPr dirty="0" sz="750" spc="20" i="1">
                <a:latin typeface="Times New Roman"/>
                <a:cs typeface="Times New Roman"/>
              </a:rPr>
              <a:t> </a:t>
            </a:r>
            <a:r>
              <a:rPr dirty="0" sz="750" spc="60" i="1">
                <a:latin typeface="Times New Roman"/>
                <a:cs typeface="Times New Roman"/>
              </a:rPr>
              <a:t> </a:t>
            </a:r>
            <a:r>
              <a:rPr dirty="0" sz="750" spc="20">
                <a:latin typeface="Symbol"/>
                <a:cs typeface="Symbol"/>
              </a:rPr>
              <a:t></a:t>
            </a:r>
            <a:r>
              <a:rPr dirty="0" sz="750" spc="-70">
                <a:latin typeface="Times New Roman"/>
                <a:cs typeface="Times New Roman"/>
              </a:rPr>
              <a:t> </a:t>
            </a:r>
            <a:r>
              <a:rPr dirty="0" sz="750" spc="20" i="1">
                <a:latin typeface="Times New Roman"/>
                <a:cs typeface="Times New Roman"/>
              </a:rPr>
              <a:t>y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615452" y="5427522"/>
            <a:ext cx="13081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590051" y="5560287"/>
            <a:ext cx="23876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60">
                <a:latin typeface="Symbol"/>
                <a:cs typeface="Symbol"/>
              </a:rPr>
              <a:t></a:t>
            </a:r>
            <a:r>
              <a:rPr dirty="0" baseline="-12820" sz="975" spc="89">
                <a:latin typeface="Times New Roman"/>
                <a:cs typeface="Times New Roman"/>
              </a:rPr>
              <a:t>0</a:t>
            </a:r>
            <a:endParaRPr baseline="-12820" sz="975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776392" y="5446827"/>
            <a:ext cx="140335" cy="3790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ts val="2030"/>
              </a:lnSpc>
              <a:spcBef>
                <a:spcPts val="135"/>
              </a:spcBef>
            </a:pPr>
            <a:r>
              <a:rPr dirty="0" sz="1750" spc="-35">
                <a:latin typeface="Symbol"/>
                <a:cs typeface="Symbol"/>
              </a:rPr>
              <a:t></a:t>
            </a:r>
            <a:endParaRPr sz="1750">
              <a:latin typeface="Symbol"/>
              <a:cs typeface="Symbol"/>
            </a:endParaRPr>
          </a:p>
          <a:p>
            <a:pPr marL="41275">
              <a:lnSpc>
                <a:spcPts val="710"/>
              </a:lnSpc>
            </a:pPr>
            <a:r>
              <a:rPr dirty="0" sz="650" spc="30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888640" y="5446827"/>
            <a:ext cx="88265" cy="2978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750" spc="1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915970" y="5468101"/>
            <a:ext cx="69215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94335" algn="l"/>
              </a:tabLst>
            </a:pP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031383" y="5459763"/>
            <a:ext cx="63373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99720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0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50" spc="-2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73327" y="5968086"/>
            <a:ext cx="557085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3901349" y="709110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666" y="0"/>
                </a:lnTo>
              </a:path>
            </a:pathLst>
          </a:custGeom>
          <a:ln w="755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4209932" y="6904156"/>
            <a:ext cx="0" cy="374015"/>
          </a:xfrm>
          <a:custGeom>
            <a:avLst/>
            <a:gdLst/>
            <a:ahLst/>
            <a:cxnLst/>
            <a:rect l="l" t="t" r="r" b="b"/>
            <a:pathLst>
              <a:path w="0" h="374015">
                <a:moveTo>
                  <a:pt x="0" y="0"/>
                </a:moveTo>
                <a:lnTo>
                  <a:pt x="0" y="373898"/>
                </a:lnTo>
              </a:path>
            </a:pathLst>
          </a:custGeom>
          <a:ln w="755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3901349" y="7597458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666" y="0"/>
                </a:lnTo>
              </a:path>
            </a:pathLst>
          </a:custGeom>
          <a:ln w="755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 txBox="1"/>
          <p:nvPr/>
        </p:nvSpPr>
        <p:spPr>
          <a:xfrm>
            <a:off x="3040838" y="6416530"/>
            <a:ext cx="236854" cy="1181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84785" algn="l"/>
              </a:tabLst>
            </a:pPr>
            <a:r>
              <a:rPr dirty="0" sz="600">
                <a:latin typeface="Times New Roman"/>
                <a:cs typeface="Times New Roman"/>
              </a:rPr>
              <a:t>2</a:t>
            </a:r>
            <a:r>
              <a:rPr dirty="0" sz="600">
                <a:latin typeface="Times New Roman"/>
                <a:cs typeface="Times New Roman"/>
              </a:rPr>
              <a:t>	</a:t>
            </a: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234203" y="6416530"/>
            <a:ext cx="64135" cy="1181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972116" y="6397011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957815" y="6595870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204294" y="6840116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212680" y="7183791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895803" y="7373932"/>
            <a:ext cx="1022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87719" y="6431644"/>
            <a:ext cx="64769" cy="1466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00" spc="-5" i="1">
                <a:latin typeface="Times New Roman"/>
                <a:cs typeface="Times New Roman"/>
              </a:rPr>
              <a:t>r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757419" y="6363626"/>
            <a:ext cx="119380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757331" y="6816268"/>
            <a:ext cx="119380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757331" y="7362335"/>
            <a:ext cx="119380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293122" y="6955596"/>
            <a:ext cx="181610" cy="2190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50" spc="-2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2992721" y="6431644"/>
            <a:ext cx="241300" cy="1466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00" spc="-5" i="1">
                <a:latin typeface="Times New Roman"/>
                <a:cs typeface="Times New Roman"/>
              </a:rPr>
              <a:t>x</a:t>
            </a:r>
            <a:r>
              <a:rPr dirty="0" sz="800" spc="-5" i="1">
                <a:latin typeface="Times New Roman"/>
                <a:cs typeface="Times New Roman"/>
              </a:rPr>
              <a:t> </a:t>
            </a:r>
            <a:r>
              <a:rPr dirty="0" sz="800" spc="35" i="1">
                <a:latin typeface="Times New Roman"/>
                <a:cs typeface="Times New Roman"/>
              </a:rPr>
              <a:t> </a:t>
            </a:r>
            <a:r>
              <a:rPr dirty="0" sz="800" spc="-5">
                <a:latin typeface="Symbol"/>
                <a:cs typeface="Symbol"/>
              </a:rPr>
              <a:t></a:t>
            </a:r>
            <a:r>
              <a:rPr dirty="0" sz="800" spc="-85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y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3615452" y="6407380"/>
            <a:ext cx="13081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590052" y="6541377"/>
            <a:ext cx="2387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50">
                <a:latin typeface="Symbol"/>
                <a:cs typeface="Symbol"/>
              </a:rPr>
              <a:t></a:t>
            </a:r>
            <a:r>
              <a:rPr dirty="0" baseline="-11904" sz="1050" spc="75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615452" y="7013658"/>
            <a:ext cx="13081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3590052" y="7119477"/>
            <a:ext cx="2387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50">
                <a:latin typeface="Symbol"/>
                <a:cs typeface="Symbol"/>
              </a:rPr>
              <a:t></a:t>
            </a:r>
            <a:r>
              <a:rPr dirty="0" baseline="-11904" sz="1050" spc="75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3615452" y="7406307"/>
            <a:ext cx="13081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3577352" y="7589053"/>
            <a:ext cx="448309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</a:pPr>
            <a:r>
              <a:rPr dirty="0" sz="1200" spc="50">
                <a:latin typeface="Symbol"/>
                <a:cs typeface="Symbol"/>
              </a:rPr>
              <a:t></a:t>
            </a:r>
            <a:r>
              <a:rPr dirty="0" baseline="-7936" sz="1050" spc="75">
                <a:latin typeface="Times New Roman"/>
                <a:cs typeface="Times New Roman"/>
              </a:rPr>
              <a:t>0   </a:t>
            </a:r>
            <a:r>
              <a:rPr dirty="0" baseline="-7936" sz="1050" spc="14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2776393" y="6426871"/>
            <a:ext cx="140335" cy="3822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2060"/>
              </a:lnSpc>
              <a:spcBef>
                <a:spcPts val="105"/>
              </a:spcBef>
            </a:pPr>
            <a:r>
              <a:rPr dirty="0" sz="1800" spc="-4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1275">
              <a:lnSpc>
                <a:spcPts val="740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3888642" y="6426871"/>
            <a:ext cx="88265" cy="3003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2915972" y="6448350"/>
            <a:ext cx="69215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4335" algn="l"/>
              </a:tabLst>
            </a:pP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031383" y="6440093"/>
            <a:ext cx="633730" cy="2190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99720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0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50" spc="-2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3460441" y="6834963"/>
            <a:ext cx="762000" cy="457200"/>
          </a:xfrm>
          <a:prstGeom prst="rect">
            <a:avLst/>
          </a:prstGeom>
        </p:spPr>
        <p:txBody>
          <a:bodyPr wrap="square" lIns="0" tIns="45719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359"/>
              </a:spcBef>
              <a:tabLst>
                <a:tab pos="447675" algn="l"/>
              </a:tabLst>
            </a:pP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-60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</a:t>
            </a:r>
            <a:r>
              <a:rPr dirty="0" baseline="2314" sz="18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baseline="-34722" sz="1800" spc="52" b="1">
                <a:latin typeface="Times New Roman"/>
                <a:cs typeface="Times New Roman"/>
              </a:rPr>
              <a:t>e</a:t>
            </a:r>
            <a:r>
              <a:rPr dirty="0" baseline="-13888" sz="1200" spc="75" i="1">
                <a:latin typeface="Times New Roman"/>
                <a:cs typeface="Times New Roman"/>
              </a:rPr>
              <a:t>r</a:t>
            </a:r>
            <a:r>
              <a:rPr dirty="0" baseline="9259" sz="900">
                <a:latin typeface="Times New Roman"/>
                <a:cs typeface="Times New Roman"/>
              </a:rPr>
              <a:t>2</a:t>
            </a:r>
            <a:endParaRPr baseline="9259" sz="900">
              <a:latin typeface="Times New Roman"/>
              <a:cs typeface="Times New Roman"/>
            </a:endParaRPr>
          </a:p>
          <a:p>
            <a:pPr marL="450215">
              <a:lnSpc>
                <a:spcPct val="100000"/>
              </a:lnSpc>
              <a:spcBef>
                <a:spcPts val="254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3498541" y="7422860"/>
            <a:ext cx="1070610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514350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baseline="-4629" sz="1800">
                <a:latin typeface="Symbol"/>
                <a:cs typeface="Symbol"/>
              </a:rPr>
              <a:t></a:t>
            </a:r>
            <a:r>
              <a:rPr dirty="0" baseline="-4629" sz="1800">
                <a:latin typeface="Times New Roman"/>
                <a:cs typeface="Times New Roman"/>
              </a:rPr>
              <a:t>	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spc="-105" b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52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50" spc="-25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914400" y="914399"/>
            <a:ext cx="5943600" cy="7353300"/>
          </a:xfrm>
          <a:custGeom>
            <a:avLst/>
            <a:gdLst/>
            <a:ahLst/>
            <a:cxnLst/>
            <a:rect l="l" t="t" r="r" b="b"/>
            <a:pathLst>
              <a:path w="5943600" h="735330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347204"/>
                </a:lnTo>
                <a:lnTo>
                  <a:pt x="6096" y="734720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7347204"/>
                </a:lnTo>
                <a:lnTo>
                  <a:pt x="0" y="7353300"/>
                </a:lnTo>
                <a:lnTo>
                  <a:pt x="6096" y="7353300"/>
                </a:lnTo>
                <a:lnTo>
                  <a:pt x="5937504" y="7353300"/>
                </a:lnTo>
                <a:lnTo>
                  <a:pt x="5943600" y="7353300"/>
                </a:lnTo>
                <a:lnTo>
                  <a:pt x="5943600" y="734720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 txBox="1"/>
          <p:nvPr/>
        </p:nvSpPr>
        <p:spPr>
          <a:xfrm>
            <a:off x="901700" y="7794344"/>
            <a:ext cx="5381625" cy="83121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 marL="435609">
              <a:lnSpc>
                <a:spcPct val="100000"/>
              </a:lnSpc>
              <a:spcBef>
                <a:spcPts val="125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30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b="1">
                <a:latin typeface="Times New Roman"/>
                <a:cs typeface="Times New Roman"/>
              </a:rPr>
              <a:t>e</a:t>
            </a:r>
            <a:r>
              <a:rPr dirty="0" baseline="4629" sz="1800" spc="-157" b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5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forget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still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geometric interpretations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917447" y="8823953"/>
            <a:ext cx="5937885" cy="18796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415"/>
              </a:lnSpc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2</a:t>
            </a:r>
            <a:r>
              <a:rPr dirty="0" sz="1200" spc="32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inside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sin</a:t>
            </a:r>
            <a:r>
              <a:rPr dirty="0" sz="1250" spc="10">
                <a:latin typeface="Symbol"/>
                <a:cs typeface="Symbol"/>
              </a:rPr>
              <a:t></a:t>
            </a:r>
            <a:r>
              <a:rPr dirty="0" sz="1250" spc="27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outside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3327" y="1068456"/>
            <a:ext cx="411861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area of.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895867" y="5161006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38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886741" y="5161006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0" y="0"/>
                </a:moveTo>
                <a:lnTo>
                  <a:pt x="19028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157899" y="5161006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 h="0">
                <a:moveTo>
                  <a:pt x="0" y="0"/>
                </a:moveTo>
                <a:lnTo>
                  <a:pt x="23785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2892681" y="5153071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32256" y="5153071"/>
            <a:ext cx="3968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7340" algn="l"/>
              </a:tabLst>
            </a:pP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73187" y="4144676"/>
            <a:ext cx="5777865" cy="7747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 marR="5080" indent="-635">
              <a:lnSpc>
                <a:spcPct val="108000"/>
              </a:lnSpc>
              <a:spcBef>
                <a:spcPts val="11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know</a:t>
            </a:r>
            <a:r>
              <a:rPr dirty="0" sz="1100" spc="-5">
                <a:latin typeface="Calibri"/>
                <a:cs typeface="Calibri"/>
              </a:rPr>
              <a:t> that value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-25">
                <a:latin typeface="Symbol"/>
                <a:cs typeface="Symbol"/>
              </a:rPr>
              <a:t>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setting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solving.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07569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85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1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08315" y="5025783"/>
            <a:ext cx="70929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85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1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Times New Roman"/>
                <a:cs typeface="Times New Roman"/>
              </a:rPr>
              <a:t>1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15682" y="5034009"/>
            <a:ext cx="175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594198" y="4929740"/>
            <a:ext cx="81153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baseline="-33333" sz="1875" spc="-44">
                <a:latin typeface="Symbol"/>
                <a:cs typeface="Symbol"/>
              </a:rPr>
              <a:t></a:t>
            </a:r>
            <a:r>
              <a:rPr dirty="0" baseline="-33333" sz="1875" spc="165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75">
                <a:latin typeface="Times New Roman"/>
                <a:cs typeface="Times New Roman"/>
              </a:rPr>
              <a:t> </a:t>
            </a:r>
            <a:r>
              <a:rPr dirty="0" sz="1200" spc="-45">
                <a:latin typeface="Times New Roman"/>
                <a:cs typeface="Times New Roman"/>
              </a:rPr>
              <a:t>7</a:t>
            </a: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 spc="75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Times New Roman"/>
                <a:cs typeface="Times New Roman"/>
              </a:rPr>
              <a:t>,</a:t>
            </a:r>
            <a:r>
              <a:rPr dirty="0" baseline="-34722" sz="1800" spc="-28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-155">
                <a:latin typeface="Times New Roman"/>
                <a:cs typeface="Times New Roman"/>
              </a:rPr>
              <a:t>1</a:t>
            </a:r>
            <a:r>
              <a:rPr dirty="0" sz="1250" spc="-30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73327" y="5511769"/>
            <a:ext cx="309626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figure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added.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22527" y="8389746"/>
            <a:ext cx="5877560" cy="4368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>
              <a:lnSpc>
                <a:spcPts val="114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00" spc="5">
                <a:latin typeface="Symbol"/>
                <a:cs typeface="Symbol"/>
              </a:rPr>
              <a:t>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u="sng" baseline="23391" sz="1425" spc="-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3391" sz="1425" spc="419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another representation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angle</a:t>
            </a:r>
            <a:r>
              <a:rPr dirty="0" sz="1100" spc="215">
                <a:latin typeface="Calibri"/>
                <a:cs typeface="Calibri"/>
              </a:rPr>
              <a:t> </a:t>
            </a:r>
            <a:r>
              <a:rPr dirty="0" u="sng" baseline="31746" sz="1050" spc="-5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11</a:t>
            </a:r>
            <a:r>
              <a:rPr dirty="0" u="sng" baseline="23391" sz="1425" spc="-5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3391" sz="1425" spc="34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  <a:p>
            <a:pPr marL="2700655">
              <a:lnSpc>
                <a:spcPts val="540"/>
              </a:lnSpc>
              <a:tabLst>
                <a:tab pos="5160010" algn="l"/>
              </a:tabLst>
            </a:pPr>
            <a:r>
              <a:rPr dirty="0" sz="700">
                <a:latin typeface="Times New Roman"/>
                <a:cs typeface="Times New Roman"/>
              </a:rPr>
              <a:t>6	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175"/>
              </a:spcBef>
            </a:pP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50" spc="-25">
                <a:latin typeface="Symbol"/>
                <a:cs typeface="Symbol"/>
              </a:rPr>
              <a:t></a:t>
            </a:r>
            <a:r>
              <a:rPr dirty="0" sz="1150" spc="21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enclose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regions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increase 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lower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914400" y="914400"/>
            <a:ext cx="5943600" cy="7927975"/>
            <a:chOff x="914400" y="914400"/>
            <a:chExt cx="5943600" cy="7927975"/>
          </a:xfrm>
        </p:grpSpPr>
        <p:sp>
          <p:nvSpPr>
            <p:cNvPr id="15" name="object 15"/>
            <p:cNvSpPr/>
            <p:nvPr/>
          </p:nvSpPr>
          <p:spPr>
            <a:xfrm>
              <a:off x="914400" y="914399"/>
              <a:ext cx="5943600" cy="7927975"/>
            </a:xfrm>
            <a:custGeom>
              <a:avLst/>
              <a:gdLst/>
              <a:ahLst/>
              <a:cxnLst/>
              <a:rect l="l" t="t" r="r" b="b"/>
              <a:pathLst>
                <a:path w="5943600" h="792797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7921752"/>
                  </a:lnTo>
                  <a:lnTo>
                    <a:pt x="6096" y="7921752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7921752"/>
                  </a:lnTo>
                  <a:lnTo>
                    <a:pt x="0" y="7927848"/>
                  </a:lnTo>
                  <a:lnTo>
                    <a:pt x="6096" y="7927848"/>
                  </a:lnTo>
                  <a:lnTo>
                    <a:pt x="5937504" y="7927848"/>
                  </a:lnTo>
                  <a:lnTo>
                    <a:pt x="5943600" y="7927848"/>
                  </a:lnTo>
                  <a:lnTo>
                    <a:pt x="5943600" y="7921752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95571" y="1666403"/>
              <a:ext cx="2381249" cy="230504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76499" y="5899797"/>
              <a:ext cx="2819387" cy="229551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970995" y="919987"/>
            <a:ext cx="74104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9827" y="919987"/>
            <a:ext cx="5034280" cy="7854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76200">
              <a:lnSpc>
                <a:spcPts val="1035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limit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upper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we’d</a:t>
            </a:r>
            <a:r>
              <a:rPr dirty="0" sz="1100" spc="-5">
                <a:latin typeface="Calibri"/>
                <a:cs typeface="Calibri"/>
              </a:rPr>
              <a:t> chosen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use</a:t>
            </a:r>
            <a:r>
              <a:rPr dirty="0" sz="1100" spc="210">
                <a:latin typeface="Calibri"/>
                <a:cs typeface="Calibri"/>
              </a:rPr>
              <a:t> </a:t>
            </a:r>
            <a:r>
              <a:rPr dirty="0" u="sng" baseline="31746" sz="1050" spc="-5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11</a:t>
            </a:r>
            <a:r>
              <a:rPr dirty="0" u="sng" baseline="23391" sz="1425" spc="-5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3391" sz="1425" spc="72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270">
                <a:latin typeface="Calibri"/>
                <a:cs typeface="Calibri"/>
              </a:rPr>
              <a:t> </a:t>
            </a:r>
            <a:r>
              <a:rPr dirty="0" u="sng" baseline="31746" sz="1050" spc="-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7</a:t>
            </a:r>
            <a:r>
              <a:rPr dirty="0" u="sng" baseline="23391" sz="1425" spc="-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3391" sz="1425" spc="73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220">
                <a:latin typeface="Calibri"/>
                <a:cs typeface="Calibri"/>
              </a:rPr>
              <a:t> </a:t>
            </a:r>
            <a:r>
              <a:rPr dirty="0" u="sng" baseline="31746" sz="1050" spc="-5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11</a:t>
            </a:r>
            <a:r>
              <a:rPr dirty="0" u="sng" baseline="23391" sz="1425" spc="-5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baseline="23391" sz="1425">
              <a:latin typeface="Symbol"/>
              <a:cs typeface="Symbol"/>
            </a:endParaRPr>
          </a:p>
          <a:p>
            <a:pPr marL="2783205">
              <a:lnSpc>
                <a:spcPts val="555"/>
              </a:lnSpc>
              <a:tabLst>
                <a:tab pos="4489450" algn="l"/>
                <a:tab pos="4889500" algn="l"/>
              </a:tabLst>
            </a:pPr>
            <a:r>
              <a:rPr dirty="0" sz="700" spc="-5">
                <a:latin typeface="Times New Roman"/>
                <a:cs typeface="Times New Roman"/>
              </a:rPr>
              <a:t>6	</a:t>
            </a:r>
            <a:r>
              <a:rPr dirty="0" sz="700" spc="-10">
                <a:latin typeface="Times New Roman"/>
                <a:cs typeface="Times New Roman"/>
              </a:rPr>
              <a:t>6	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  <a:spcBef>
                <a:spcPts val="165"/>
              </a:spcBef>
            </a:pPr>
            <a:r>
              <a:rPr dirty="0" sz="1100" spc="-5">
                <a:latin typeface="Calibri"/>
                <a:cs typeface="Calibri"/>
              </a:rPr>
              <a:t>tracing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circle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ranges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define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429951" y="1917443"/>
            <a:ext cx="111760" cy="0"/>
          </a:xfrm>
          <a:custGeom>
            <a:avLst/>
            <a:gdLst/>
            <a:ahLst/>
            <a:cxnLst/>
            <a:rect l="l" t="t" r="r" b="b"/>
            <a:pathLst>
              <a:path w="111760" h="0">
                <a:moveTo>
                  <a:pt x="0" y="0"/>
                </a:moveTo>
                <a:lnTo>
                  <a:pt x="111523" y="0"/>
                </a:lnTo>
              </a:path>
            </a:pathLst>
          </a:custGeom>
          <a:ln w="749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935367" y="1917443"/>
            <a:ext cx="189865" cy="0"/>
          </a:xfrm>
          <a:custGeom>
            <a:avLst/>
            <a:gdLst/>
            <a:ahLst/>
            <a:cxnLst/>
            <a:rect l="l" t="t" r="r" b="b"/>
            <a:pathLst>
              <a:path w="189864" h="0">
                <a:moveTo>
                  <a:pt x="0" y="0"/>
                </a:moveTo>
                <a:lnTo>
                  <a:pt x="189827" y="0"/>
                </a:lnTo>
              </a:path>
            </a:pathLst>
          </a:custGeom>
          <a:ln w="749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127104" y="3835998"/>
            <a:ext cx="27940" cy="87630"/>
          </a:xfrm>
          <a:custGeom>
            <a:avLst/>
            <a:gdLst/>
            <a:ahLst/>
            <a:cxnLst/>
            <a:rect l="l" t="t" r="r" b="b"/>
            <a:pathLst>
              <a:path w="27939" h="87629">
                <a:moveTo>
                  <a:pt x="27781" y="0"/>
                </a:moveTo>
                <a:lnTo>
                  <a:pt x="0" y="87607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158855" y="3637790"/>
            <a:ext cx="27940" cy="87630"/>
          </a:xfrm>
          <a:custGeom>
            <a:avLst/>
            <a:gdLst/>
            <a:ahLst/>
            <a:cxnLst/>
            <a:rect l="l" t="t" r="r" b="b"/>
            <a:pathLst>
              <a:path w="27939" h="87629">
                <a:moveTo>
                  <a:pt x="27781" y="0"/>
                </a:moveTo>
                <a:lnTo>
                  <a:pt x="0" y="87607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305302" y="423439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3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567239" y="4048080"/>
            <a:ext cx="0" cy="372745"/>
          </a:xfrm>
          <a:custGeom>
            <a:avLst/>
            <a:gdLst/>
            <a:ahLst/>
            <a:cxnLst/>
            <a:rect l="l" t="t" r="r" b="b"/>
            <a:pathLst>
              <a:path w="0" h="372745">
                <a:moveTo>
                  <a:pt x="0" y="0"/>
                </a:moveTo>
                <a:lnTo>
                  <a:pt x="0" y="37263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171158" y="4379087"/>
            <a:ext cx="27940" cy="87630"/>
          </a:xfrm>
          <a:custGeom>
            <a:avLst/>
            <a:gdLst/>
            <a:ahLst/>
            <a:cxnLst/>
            <a:rect l="l" t="t" r="r" b="b"/>
            <a:pathLst>
              <a:path w="27939" h="87629">
                <a:moveTo>
                  <a:pt x="27781" y="0"/>
                </a:moveTo>
                <a:lnTo>
                  <a:pt x="0" y="87607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202908" y="3999717"/>
            <a:ext cx="27940" cy="87630"/>
          </a:xfrm>
          <a:custGeom>
            <a:avLst/>
            <a:gdLst/>
            <a:ahLst/>
            <a:cxnLst/>
            <a:rect l="l" t="t" r="r" b="b"/>
            <a:pathLst>
              <a:path w="27939" h="87629">
                <a:moveTo>
                  <a:pt x="27781" y="0"/>
                </a:moveTo>
                <a:lnTo>
                  <a:pt x="0" y="87607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305302" y="473863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3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171159" y="4844082"/>
            <a:ext cx="27940" cy="87630"/>
          </a:xfrm>
          <a:custGeom>
            <a:avLst/>
            <a:gdLst/>
            <a:ahLst/>
            <a:cxnLst/>
            <a:rect l="l" t="t" r="r" b="b"/>
            <a:pathLst>
              <a:path w="27939" h="87629">
                <a:moveTo>
                  <a:pt x="27781" y="0"/>
                </a:moveTo>
                <a:lnTo>
                  <a:pt x="0" y="87607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202909" y="4542806"/>
            <a:ext cx="27940" cy="87630"/>
          </a:xfrm>
          <a:custGeom>
            <a:avLst/>
            <a:gdLst/>
            <a:ahLst/>
            <a:cxnLst/>
            <a:rect l="l" t="t" r="r" b="b"/>
            <a:pathLst>
              <a:path w="27939" h="87629">
                <a:moveTo>
                  <a:pt x="27781" y="0"/>
                </a:moveTo>
                <a:lnTo>
                  <a:pt x="0" y="87607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171159" y="5309079"/>
            <a:ext cx="27940" cy="87630"/>
          </a:xfrm>
          <a:custGeom>
            <a:avLst/>
            <a:gdLst/>
            <a:ahLst/>
            <a:cxnLst/>
            <a:rect l="l" t="t" r="r" b="b"/>
            <a:pathLst>
              <a:path w="27939" h="87629">
                <a:moveTo>
                  <a:pt x="27781" y="0"/>
                </a:moveTo>
                <a:lnTo>
                  <a:pt x="0" y="87607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202910" y="5007803"/>
            <a:ext cx="27940" cy="87630"/>
          </a:xfrm>
          <a:custGeom>
            <a:avLst/>
            <a:gdLst/>
            <a:ahLst/>
            <a:cxnLst/>
            <a:rect l="l" t="t" r="r" b="b"/>
            <a:pathLst>
              <a:path w="27939" h="87629">
                <a:moveTo>
                  <a:pt x="27781" y="0"/>
                </a:moveTo>
                <a:lnTo>
                  <a:pt x="0" y="87607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037810" y="5755838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3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909347" y="5755838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3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4221290" y="5592898"/>
            <a:ext cx="29845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23495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4589393" y="5557632"/>
            <a:ext cx="137160" cy="396875"/>
            <a:chOff x="4589393" y="5557632"/>
            <a:chExt cx="137160" cy="396875"/>
          </a:xfrm>
        </p:grpSpPr>
        <p:sp>
          <p:nvSpPr>
            <p:cNvPr id="21" name="object 21"/>
            <p:cNvSpPr/>
            <p:nvPr/>
          </p:nvSpPr>
          <p:spPr>
            <a:xfrm>
              <a:off x="4593163" y="5557632"/>
              <a:ext cx="0" cy="396875"/>
            </a:xfrm>
            <a:custGeom>
              <a:avLst/>
              <a:gdLst/>
              <a:ahLst/>
              <a:cxnLst/>
              <a:rect l="l" t="t" r="r" b="b"/>
              <a:pathLst>
                <a:path w="0" h="396875">
                  <a:moveTo>
                    <a:pt x="0" y="0"/>
                  </a:moveTo>
                  <a:lnTo>
                    <a:pt x="0" y="396415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4611023" y="5572695"/>
              <a:ext cx="115570" cy="0"/>
            </a:xfrm>
            <a:custGeom>
              <a:avLst/>
              <a:gdLst/>
              <a:ahLst/>
              <a:cxnLst/>
              <a:rect l="l" t="t" r="r" b="b"/>
              <a:pathLst>
                <a:path w="115570" h="0">
                  <a:moveTo>
                    <a:pt x="0" y="0"/>
                  </a:moveTo>
                  <a:lnTo>
                    <a:pt x="115093" y="0"/>
                  </a:lnTo>
                </a:path>
              </a:pathLst>
            </a:custGeom>
            <a:ln w="35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2963199" y="6106667"/>
            <a:ext cx="322580" cy="212090"/>
            <a:chOff x="2963199" y="6106667"/>
            <a:chExt cx="322580" cy="212090"/>
          </a:xfrm>
        </p:grpSpPr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01312" y="6106667"/>
              <a:ext cx="172243" cy="164115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2963199" y="6314388"/>
              <a:ext cx="322580" cy="0"/>
            </a:xfrm>
            <a:custGeom>
              <a:avLst/>
              <a:gdLst/>
              <a:ahLst/>
              <a:cxnLst/>
              <a:rect l="l" t="t" r="r" b="b"/>
              <a:pathLst>
                <a:path w="322579" h="0">
                  <a:moveTo>
                    <a:pt x="0" y="0"/>
                  </a:moveTo>
                  <a:lnTo>
                    <a:pt x="322262" y="0"/>
                  </a:lnTo>
                </a:path>
              </a:pathLst>
            </a:custGeom>
            <a:ln w="75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/>
          <p:nvPr/>
        </p:nvSpPr>
        <p:spPr>
          <a:xfrm>
            <a:off x="3430718" y="6314388"/>
            <a:ext cx="250190" cy="0"/>
          </a:xfrm>
          <a:custGeom>
            <a:avLst/>
            <a:gdLst/>
            <a:ahLst/>
            <a:cxnLst/>
            <a:rect l="l" t="t" r="r" b="b"/>
            <a:pathLst>
              <a:path w="250189" h="0">
                <a:moveTo>
                  <a:pt x="0" y="0"/>
                </a:moveTo>
                <a:lnTo>
                  <a:pt x="250031" y="0"/>
                </a:lnTo>
              </a:path>
            </a:pathLst>
          </a:custGeom>
          <a:ln w="753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3583912" y="4326751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916530" y="5533051"/>
            <a:ext cx="8890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396584" y="4039349"/>
            <a:ext cx="18034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-25462" sz="1800" i="1">
                <a:latin typeface="Times New Roman"/>
                <a:cs typeface="Times New Roman"/>
              </a:rPr>
              <a:t>r</a:t>
            </a:r>
            <a:r>
              <a:rPr dirty="0" baseline="-25462" sz="1800" spc="-300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98930" y="4969328"/>
            <a:ext cx="194945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700" spc="-5">
                <a:latin typeface="Times New Roman"/>
                <a:cs typeface="Times New Roman"/>
              </a:rPr>
              <a:t>7</a:t>
            </a:r>
            <a:r>
              <a:rPr dirty="0" sz="700" spc="-5">
                <a:latin typeface="Symbol"/>
                <a:cs typeface="Symbol"/>
              </a:rPr>
              <a:t></a:t>
            </a:r>
            <a:r>
              <a:rPr dirty="0" sz="700" spc="11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674397" y="3646982"/>
            <a:ext cx="392430" cy="2184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dr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932768" y="4099292"/>
            <a:ext cx="168910" cy="2184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348688" y="5620742"/>
            <a:ext cx="92710" cy="2184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054878" y="3599311"/>
            <a:ext cx="598805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700" spc="-5">
                <a:latin typeface="Times New Roman"/>
                <a:cs typeface="Times New Roman"/>
              </a:rPr>
              <a:t>7</a:t>
            </a:r>
            <a:r>
              <a:rPr dirty="0" sz="700" spc="-5">
                <a:latin typeface="Symbol"/>
                <a:cs typeface="Symbol"/>
              </a:rPr>
              <a:t></a:t>
            </a:r>
            <a:r>
              <a:rPr dirty="0" sz="700" spc="1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r>
              <a:rPr dirty="0" sz="700" spc="185">
                <a:latin typeface="Times New Roman"/>
                <a:cs typeface="Times New Roman"/>
              </a:rPr>
              <a:t> </a:t>
            </a:r>
            <a:r>
              <a:rPr dirty="0" sz="700" spc="190">
                <a:latin typeface="Times New Roman"/>
                <a:cs typeface="Times New Roman"/>
              </a:rPr>
              <a:t> </a:t>
            </a:r>
            <a:r>
              <a:rPr dirty="0" sz="700" spc="15">
                <a:latin typeface="Times New Roman"/>
                <a:cs typeface="Times New Roman"/>
              </a:rPr>
              <a:t>3</a:t>
            </a:r>
            <a:r>
              <a:rPr dirty="0" sz="700" spc="15">
                <a:latin typeface="Symbol"/>
                <a:cs typeface="Symbol"/>
              </a:rPr>
              <a:t></a:t>
            </a:r>
            <a:r>
              <a:rPr dirty="0" sz="700" spc="15">
                <a:latin typeface="Times New Roman"/>
                <a:cs typeface="Times New Roman"/>
              </a:rPr>
              <a:t>2sin</a:t>
            </a:r>
            <a:r>
              <a:rPr dirty="0" sz="700" spc="15">
                <a:latin typeface="Symbol"/>
                <a:cs typeface="Symbol"/>
              </a:rPr>
              <a:t></a:t>
            </a:r>
            <a:endParaRPr sz="7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841750" y="4611797"/>
            <a:ext cx="965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401338" y="4603545"/>
            <a:ext cx="1310640" cy="2184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34620" indent="-109855">
              <a:lnSpc>
                <a:spcPct val="100000"/>
              </a:lnSpc>
              <a:spcBef>
                <a:spcPts val="110"/>
              </a:spcBef>
              <a:buFont typeface="Symbol"/>
              <a:buChar char=""/>
              <a:tabLst>
                <a:tab pos="135255" algn="l"/>
              </a:tabLst>
            </a:pP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90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 spc="80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-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287048" y="5040690"/>
            <a:ext cx="1478915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u="sng" baseline="39351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7</a:t>
            </a:r>
            <a:r>
              <a:rPr dirty="0" baseline="39351" sz="1800" spc="-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</a:t>
            </a:r>
            <a:r>
              <a:rPr dirty="0" baseline="4629" sz="1800" spc="135">
                <a:latin typeface="Times New Roman"/>
                <a:cs typeface="Times New Roman"/>
              </a:rPr>
              <a:t>n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5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42">
                <a:latin typeface="Times New Roman"/>
                <a:cs typeface="Times New Roman"/>
              </a:rPr>
              <a:t>2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endParaRPr baseline="4444" sz="1875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956050" y="5544960"/>
            <a:ext cx="17780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7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496745" y="5434324"/>
            <a:ext cx="252095" cy="27241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18110">
              <a:lnSpc>
                <a:spcPts val="655"/>
              </a:lnSpc>
              <a:spcBef>
                <a:spcPts val="130"/>
              </a:spcBef>
            </a:pPr>
            <a:r>
              <a:rPr dirty="0" sz="700">
                <a:latin typeface="Times New Roman"/>
                <a:cs typeface="Times New Roman"/>
              </a:rPr>
              <a:t>7</a:t>
            </a:r>
            <a:r>
              <a:rPr dirty="0" sz="700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  <a:p>
            <a:pPr marL="25400">
              <a:lnSpc>
                <a:spcPts val="1255"/>
              </a:lnSpc>
            </a:pPr>
            <a:r>
              <a:rPr dirty="0" baseline="-16203" sz="1800">
                <a:latin typeface="Symbol"/>
                <a:cs typeface="Symbol"/>
              </a:rPr>
              <a:t></a:t>
            </a:r>
            <a:r>
              <a:rPr dirty="0" baseline="-16203" sz="1800" spc="187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841750" y="5620748"/>
            <a:ext cx="1531620" cy="2184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97815" algn="l"/>
                <a:tab pos="117919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cos</a:t>
            </a:r>
            <a:r>
              <a:rPr dirty="0" sz="1250">
                <a:latin typeface="Symbol"/>
                <a:cs typeface="Symbol"/>
              </a:rPr>
              <a:t>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sin</a:t>
            </a:r>
            <a:r>
              <a:rPr dirty="0" sz="1200" spc="2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956050" y="5669832"/>
            <a:ext cx="7175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522145" y="5669832"/>
            <a:ext cx="7175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917950" y="5747909"/>
            <a:ext cx="11156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1000760" algn="l"/>
              </a:tabLst>
            </a:pPr>
            <a:r>
              <a:rPr dirty="0" baseline="-6944" sz="1800">
                <a:latin typeface="Symbol"/>
                <a:cs typeface="Symbol"/>
              </a:rPr>
              <a:t></a:t>
            </a:r>
            <a:r>
              <a:rPr dirty="0" baseline="-6944" sz="1800" spc="-67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	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496745" y="5741178"/>
            <a:ext cx="261620" cy="3187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-9259" sz="1800">
                <a:latin typeface="Symbol"/>
                <a:cs typeface="Symbol"/>
              </a:rPr>
              <a:t></a:t>
            </a:r>
            <a:r>
              <a:rPr dirty="0" baseline="-9259" sz="1800" spc="-112">
                <a:latin typeface="Times New Roman"/>
                <a:cs typeface="Times New Roman"/>
              </a:rPr>
              <a:t> </a:t>
            </a:r>
            <a:r>
              <a:rPr dirty="0" baseline="-35714" sz="1050" spc="67">
                <a:latin typeface="Symbol"/>
                <a:cs typeface="Symbol"/>
              </a:rPr>
              <a:t>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  <a:p>
            <a:pPr algn="r" marR="30480">
              <a:lnSpc>
                <a:spcPct val="100000"/>
              </a:lnSpc>
              <a:spcBef>
                <a:spcPts val="35"/>
              </a:spcBef>
            </a:pPr>
            <a:r>
              <a:rPr dirty="0" sz="700" spc="-5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803650" y="6179298"/>
            <a:ext cx="1506855" cy="33528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ts val="1245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11 </a:t>
            </a:r>
            <a:r>
              <a:rPr dirty="0" baseline="34722" sz="1800" spc="15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3</a:t>
            </a:r>
            <a:r>
              <a:rPr dirty="0" baseline="34722" sz="1800" spc="5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r>
              <a:rPr dirty="0" baseline="34722" sz="1800" spc="-89">
                <a:latin typeface="Times New Roman"/>
                <a:cs typeface="Times New Roman"/>
              </a:rPr>
              <a:t>4</a:t>
            </a:r>
            <a:r>
              <a:rPr dirty="0" baseline="33333" sz="1875" spc="-44">
                <a:latin typeface="Symbol"/>
                <a:cs typeface="Symbol"/>
              </a:rPr>
              <a:t></a:t>
            </a:r>
            <a:r>
              <a:rPr dirty="0" baseline="33333" sz="1875">
                <a:latin typeface="Times New Roman"/>
                <a:cs typeface="Times New Roman"/>
              </a:rPr>
              <a:t> </a:t>
            </a:r>
            <a:r>
              <a:rPr dirty="0" baseline="33333" sz="1875" spc="-12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24.187</a:t>
            </a:r>
            <a:endParaRPr sz="1200">
              <a:latin typeface="Times New Roman"/>
              <a:cs typeface="Times New Roman"/>
            </a:endParaRPr>
          </a:p>
          <a:p>
            <a:pPr marL="284480">
              <a:lnSpc>
                <a:spcPts val="1185"/>
              </a:lnSpc>
              <a:tabLst>
                <a:tab pos="716280" algn="l"/>
              </a:tabLst>
            </a:pPr>
            <a:r>
              <a:rPr dirty="0" sz="1200">
                <a:latin typeface="Times New Roman"/>
                <a:cs typeface="Times New Roman"/>
              </a:rPr>
              <a:t>2	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933032" y="3919632"/>
            <a:ext cx="9899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  <a:tabLst>
                <a:tab pos="647700" algn="l"/>
              </a:tabLst>
            </a:pPr>
            <a:r>
              <a:rPr dirty="0" baseline="-30092" sz="1800">
                <a:latin typeface="Symbol"/>
                <a:cs typeface="Symbol"/>
              </a:rPr>
              <a:t></a:t>
            </a:r>
            <a:r>
              <a:rPr dirty="0" baseline="-30092" sz="1800" spc="-30">
                <a:latin typeface="Times New Roman"/>
                <a:cs typeface="Times New Roman"/>
              </a:rPr>
              <a:t> </a:t>
            </a:r>
            <a:r>
              <a:rPr dirty="0" baseline="11904" sz="1050" spc="-7">
                <a:latin typeface="Times New Roman"/>
                <a:cs typeface="Times New Roman"/>
              </a:rPr>
              <a:t>7</a:t>
            </a:r>
            <a:r>
              <a:rPr dirty="0" baseline="11904" sz="1050" spc="-7">
                <a:latin typeface="Symbol"/>
                <a:cs typeface="Symbol"/>
              </a:rPr>
              <a:t></a:t>
            </a:r>
            <a:r>
              <a:rPr dirty="0" baseline="11904" sz="1050" spc="277">
                <a:latin typeface="Times New Roman"/>
                <a:cs typeface="Times New Roman"/>
              </a:rPr>
              <a:t> </a:t>
            </a:r>
            <a:r>
              <a:rPr dirty="0" baseline="11904" sz="1050" spc="-7">
                <a:latin typeface="Times New Roman"/>
                <a:cs typeface="Times New Roman"/>
              </a:rPr>
              <a:t>6</a:t>
            </a:r>
            <a:r>
              <a:rPr dirty="0" baseline="11904" sz="1050" spc="104">
                <a:latin typeface="Times New Roman"/>
                <a:cs typeface="Times New Roman"/>
              </a:rPr>
              <a:t> </a:t>
            </a:r>
            <a:r>
              <a:rPr dirty="0" baseline="-32407" sz="1800">
                <a:latin typeface="Times New Roman"/>
                <a:cs typeface="Times New Roman"/>
              </a:rPr>
              <a:t>1	</a:t>
            </a:r>
            <a:r>
              <a:rPr dirty="0" sz="700" spc="15">
                <a:latin typeface="Times New Roman"/>
                <a:cs typeface="Times New Roman"/>
              </a:rPr>
              <a:t>3</a:t>
            </a:r>
            <a:r>
              <a:rPr dirty="0" sz="700" spc="15">
                <a:latin typeface="Symbol"/>
                <a:cs typeface="Symbol"/>
              </a:rPr>
              <a:t></a:t>
            </a:r>
            <a:r>
              <a:rPr dirty="0" sz="700" spc="15">
                <a:latin typeface="Times New Roman"/>
                <a:cs typeface="Times New Roman"/>
              </a:rPr>
              <a:t>2sin</a:t>
            </a:r>
            <a:r>
              <a:rPr dirty="0" sz="700" spc="15">
                <a:latin typeface="Symbol"/>
                <a:cs typeface="Symbol"/>
              </a:rPr>
              <a:t></a:t>
            </a:r>
            <a:endParaRPr sz="7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816350" y="4107160"/>
            <a:ext cx="28511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baseline="-18518" sz="1800">
                <a:latin typeface="Symbol"/>
                <a:cs typeface="Symbol"/>
              </a:rPr>
              <a:t></a:t>
            </a:r>
            <a:endParaRPr baseline="-18518" sz="180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933032" y="4280789"/>
            <a:ext cx="496570" cy="3727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1365"/>
              </a:lnSpc>
              <a:spcBef>
                <a:spcPts val="100"/>
              </a:spcBef>
            </a:pPr>
            <a:r>
              <a:rPr dirty="0" baseline="6944" sz="1800" spc="-7">
                <a:latin typeface="Symbol"/>
                <a:cs typeface="Symbol"/>
              </a:rPr>
              <a:t></a:t>
            </a:r>
            <a:r>
              <a:rPr dirty="0" sz="700" spc="-5">
                <a:latin typeface="Symbol"/>
                <a:cs typeface="Symbol"/>
              </a:rPr>
              <a:t></a:t>
            </a:r>
            <a:r>
              <a:rPr dirty="0" sz="700" spc="14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r>
              <a:rPr dirty="0" sz="700" spc="280">
                <a:latin typeface="Times New Roman"/>
                <a:cs typeface="Times New Roman"/>
              </a:rPr>
              <a:t> </a:t>
            </a:r>
            <a:r>
              <a:rPr dirty="0" baseline="20833" sz="1800">
                <a:latin typeface="Times New Roman"/>
                <a:cs typeface="Times New Roman"/>
              </a:rPr>
              <a:t>2</a:t>
            </a:r>
            <a:endParaRPr baseline="20833" sz="1800">
              <a:latin typeface="Times New Roman"/>
              <a:cs typeface="Times New Roman"/>
            </a:endParaRPr>
          </a:p>
          <a:p>
            <a:pPr marL="25400">
              <a:lnSpc>
                <a:spcPts val="1365"/>
              </a:lnSpc>
            </a:pPr>
            <a:r>
              <a:rPr dirty="0" baseline="-37037" sz="1800">
                <a:latin typeface="Symbol"/>
                <a:cs typeface="Symbol"/>
              </a:rPr>
              <a:t></a:t>
            </a:r>
            <a:r>
              <a:rPr dirty="0" baseline="-37037" sz="1800" spc="-7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7</a:t>
            </a:r>
            <a:r>
              <a:rPr dirty="0" sz="700" spc="-5">
                <a:latin typeface="Symbol"/>
                <a:cs typeface="Symbol"/>
              </a:rPr>
              <a:t></a:t>
            </a:r>
            <a:r>
              <a:rPr dirty="0" sz="700" spc="14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r>
              <a:rPr dirty="0" sz="700" spc="55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Times New Roman"/>
                <a:cs typeface="Times New Roman"/>
              </a:rPr>
              <a:t>5</a:t>
            </a:r>
            <a:endParaRPr baseline="-25462" sz="18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958432" y="4625680"/>
            <a:ext cx="11811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933032" y="4745784"/>
            <a:ext cx="49657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6944" sz="1800" spc="-7">
                <a:latin typeface="Symbol"/>
                <a:cs typeface="Symbol"/>
              </a:rPr>
              <a:t></a:t>
            </a:r>
            <a:r>
              <a:rPr dirty="0" sz="700" spc="-5">
                <a:latin typeface="Symbol"/>
                <a:cs typeface="Symbol"/>
              </a:rPr>
              <a:t></a:t>
            </a:r>
            <a:r>
              <a:rPr dirty="0" sz="700" spc="1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r>
              <a:rPr dirty="0" sz="700" spc="1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816350" y="5012979"/>
            <a:ext cx="28511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-23148" sz="1800">
                <a:latin typeface="Symbol"/>
                <a:cs typeface="Symbol"/>
              </a:rPr>
              <a:t></a:t>
            </a:r>
            <a:r>
              <a:rPr dirty="0" baseline="-23148" sz="1800" spc="-60">
                <a:latin typeface="Times New Roman"/>
                <a:cs typeface="Times New Roman"/>
              </a:rPr>
              <a:t> </a:t>
            </a:r>
            <a:r>
              <a:rPr dirty="0" sz="1200" spc="-830">
                <a:latin typeface="Symbol"/>
                <a:cs typeface="Symbol"/>
              </a:rPr>
              <a:t></a:t>
            </a:r>
            <a:r>
              <a:rPr dirty="0" baseline="-27777" sz="1800">
                <a:latin typeface="Symbol"/>
                <a:cs typeface="Symbol"/>
              </a:rPr>
              <a:t></a:t>
            </a:r>
            <a:endParaRPr baseline="-27777" sz="180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933033" y="5210780"/>
            <a:ext cx="49657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6944" sz="1800" spc="-7">
                <a:latin typeface="Symbol"/>
                <a:cs typeface="Symbol"/>
              </a:rPr>
              <a:t></a:t>
            </a:r>
            <a:r>
              <a:rPr dirty="0" sz="700" spc="-5">
                <a:latin typeface="Symbol"/>
                <a:cs typeface="Symbol"/>
              </a:rPr>
              <a:t></a:t>
            </a:r>
            <a:r>
              <a:rPr dirty="0" sz="700" spc="1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r>
              <a:rPr dirty="0" sz="700" spc="1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947927" y="1782837"/>
            <a:ext cx="5683885" cy="1809750"/>
          </a:xfrm>
          <a:prstGeom prst="rect">
            <a:avLst/>
          </a:prstGeom>
        </p:spPr>
        <p:txBody>
          <a:bodyPr wrap="square" lIns="0" tIns="81280" rIns="0" bIns="0" rtlCol="0" vert="horz">
            <a:spAutoFit/>
          </a:bodyPr>
          <a:lstStyle/>
          <a:p>
            <a:pPr marL="2500630" marR="2526665" indent="-126364">
              <a:lnSpc>
                <a:spcPct val="64300"/>
              </a:lnSpc>
              <a:spcBef>
                <a:spcPts val="640"/>
              </a:spcBef>
              <a:tabLst>
                <a:tab pos="3045460" algn="l"/>
              </a:tabLst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baseline="33333" sz="1875" spc="-44">
                <a:latin typeface="Symbol"/>
                <a:cs typeface="Symbol"/>
              </a:rPr>
              <a:t></a:t>
            </a:r>
            <a:r>
              <a:rPr dirty="0" baseline="33333" sz="1875">
                <a:latin typeface="Times New Roman"/>
                <a:cs typeface="Times New Roman"/>
              </a:rPr>
              <a:t> </a:t>
            </a:r>
            <a:r>
              <a:rPr dirty="0" baseline="33333" sz="1875" spc="-15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baseline="34722" sz="1800" spc="-67">
                <a:latin typeface="Times New Roman"/>
                <a:cs typeface="Times New Roman"/>
              </a:rPr>
              <a:t>7</a:t>
            </a:r>
            <a:r>
              <a:rPr dirty="0" baseline="33333" sz="1875" spc="-44">
                <a:latin typeface="Symbol"/>
                <a:cs typeface="Symbol"/>
              </a:rPr>
              <a:t></a:t>
            </a:r>
            <a:r>
              <a:rPr dirty="0" baseline="33333" sz="1875" spc="-2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	6</a:t>
            </a:r>
            <a:endParaRPr sz="1200">
              <a:latin typeface="Times New Roman"/>
              <a:cs typeface="Times New Roman"/>
            </a:endParaRPr>
          </a:p>
          <a:p>
            <a:pPr algn="ctr" marR="136525">
              <a:lnSpc>
                <a:spcPct val="100000"/>
              </a:lnSpc>
              <a:spcBef>
                <a:spcPts val="40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85">
                <a:latin typeface="Times New Roman"/>
                <a:cs typeface="Times New Roman"/>
              </a:rPr>
              <a:t>n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38100" marR="43180">
              <a:lnSpc>
                <a:spcPct val="110000"/>
              </a:lnSpc>
              <a:spcBef>
                <a:spcPts val="123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closest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lower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farthest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 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upper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38100">
              <a:lnSpc>
                <a:spcPts val="1225"/>
              </a:lnSpc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area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  <a:p>
            <a:pPr algn="ctr" marR="1576705">
              <a:lnSpc>
                <a:spcPts val="2065"/>
              </a:lnSpc>
            </a:pPr>
            <a:r>
              <a:rPr dirty="0" sz="1200" i="1">
                <a:latin typeface="Times New Roman"/>
                <a:cs typeface="Times New Roman"/>
              </a:rPr>
              <a:t>A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-67">
                <a:latin typeface="Symbol"/>
                <a:cs typeface="Symbol"/>
              </a:rPr>
              <a:t></a:t>
            </a:r>
            <a:r>
              <a:rPr dirty="0" baseline="-13888" sz="2700">
                <a:latin typeface="Symbol"/>
                <a:cs typeface="Symbol"/>
              </a:rPr>
              <a:t></a:t>
            </a:r>
            <a:r>
              <a:rPr dirty="0" baseline="-13888" sz="2700" spc="-3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endParaRPr sz="1200">
              <a:latin typeface="Times New Roman"/>
              <a:cs typeface="Times New Roman"/>
            </a:endParaRPr>
          </a:p>
          <a:p>
            <a:pPr algn="ctr" marR="1524000">
              <a:lnSpc>
                <a:spcPct val="100000"/>
              </a:lnSpc>
              <a:spcBef>
                <a:spcPts val="235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816351" y="3661984"/>
            <a:ext cx="583565" cy="2997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30092" sz="1800">
                <a:latin typeface="Symbol"/>
                <a:cs typeface="Symbol"/>
              </a:rPr>
              <a:t></a:t>
            </a:r>
            <a:r>
              <a:rPr dirty="0" baseline="30092" sz="1800" spc="-7">
                <a:latin typeface="Times New Roman"/>
                <a:cs typeface="Times New Roman"/>
              </a:rPr>
              <a:t> </a:t>
            </a:r>
            <a:r>
              <a:rPr dirty="0" baseline="6172" sz="2700" spc="-82">
                <a:latin typeface="Symbol"/>
                <a:cs typeface="Symbol"/>
              </a:rPr>
              <a:t>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Symbol"/>
                <a:cs typeface="Symbol"/>
              </a:rPr>
              <a:t>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sz="700" spc="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r>
              <a:rPr dirty="0" sz="700">
                <a:latin typeface="Times New Roman"/>
                <a:cs typeface="Times New Roman"/>
              </a:rPr>
              <a:t>  </a:t>
            </a:r>
            <a:r>
              <a:rPr dirty="0" sz="700" spc="-85">
                <a:latin typeface="Times New Roman"/>
                <a:cs typeface="Times New Roman"/>
              </a:rPr>
              <a:t> </a:t>
            </a:r>
            <a:r>
              <a:rPr dirty="0" baseline="6172" sz="2700" spc="-82">
                <a:latin typeface="Symbol"/>
                <a:cs typeface="Symbol"/>
              </a:rPr>
              <a:t>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914400" y="914399"/>
            <a:ext cx="5943600" cy="5593080"/>
          </a:xfrm>
          <a:custGeom>
            <a:avLst/>
            <a:gdLst/>
            <a:ahLst/>
            <a:cxnLst/>
            <a:rect l="l" t="t" r="r" b="b"/>
            <a:pathLst>
              <a:path w="5943600" h="559308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5586984"/>
                </a:lnTo>
                <a:lnTo>
                  <a:pt x="6096" y="558698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5586984"/>
                </a:lnTo>
                <a:lnTo>
                  <a:pt x="0" y="5593080"/>
                </a:lnTo>
                <a:lnTo>
                  <a:pt x="6096" y="5593080"/>
                </a:lnTo>
                <a:lnTo>
                  <a:pt x="5937504" y="5593080"/>
                </a:lnTo>
                <a:lnTo>
                  <a:pt x="5943600" y="5593080"/>
                </a:lnTo>
                <a:lnTo>
                  <a:pt x="5943600" y="558698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 txBox="1"/>
          <p:nvPr/>
        </p:nvSpPr>
        <p:spPr>
          <a:xfrm>
            <a:off x="917447" y="6694931"/>
            <a:ext cx="5937885" cy="240538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16510" rIns="0" bIns="0" rtlCol="0" vert="horz">
            <a:spAutoFit/>
          </a:bodyPr>
          <a:lstStyle/>
          <a:p>
            <a:pPr marL="67945">
              <a:lnSpc>
                <a:spcPct val="100000"/>
              </a:lnSpc>
              <a:spcBef>
                <a:spcPts val="130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3</a:t>
            </a:r>
            <a:r>
              <a:rPr dirty="0" sz="1200" spc="32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sphere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2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40" i="1">
                <a:latin typeface="Times New Roman"/>
                <a:cs typeface="Times New Roman"/>
              </a:rPr>
              <a:t>z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r>
              <a:rPr dirty="0" baseline="43650" sz="1050" spc="3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spc="-5">
                <a:latin typeface="Calibri"/>
                <a:cs typeface="Calibri"/>
              </a:rPr>
              <a:t>above</a:t>
            </a:r>
            <a:endParaRPr sz="110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  <a:spcBef>
                <a:spcPts val="359"/>
              </a:spcBef>
            </a:pP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10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5">
                <a:latin typeface="Calibri"/>
                <a:cs typeface="Calibri"/>
              </a:rPr>
              <a:t>id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</a:t>
            </a:r>
            <a:r>
              <a:rPr dirty="0" sz="1100" spc="-10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lind</a:t>
            </a:r>
            <a:r>
              <a:rPr dirty="0" sz="1100">
                <a:latin typeface="Calibri"/>
                <a:cs typeface="Calibri"/>
              </a:rPr>
              <a:t>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5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8580">
              <a:lnSpc>
                <a:spcPts val="126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finding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5">
                <a:latin typeface="Calibri"/>
                <a:cs typeface="Calibri"/>
              </a:rPr>
              <a:t> is,</a:t>
            </a:r>
            <a:endParaRPr sz="1100">
              <a:latin typeface="Calibri"/>
              <a:cs typeface="Calibri"/>
            </a:endParaRPr>
          </a:p>
          <a:p>
            <a:pPr algn="ctr" marR="321945">
              <a:lnSpc>
                <a:spcPts val="210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21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-10802" sz="2700" spc="-67">
                <a:latin typeface="Symbol"/>
                <a:cs typeface="Symbol"/>
              </a:rPr>
              <a:t>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dA</a:t>
            </a:r>
            <a:endParaRPr baseline="4629" sz="1800">
              <a:latin typeface="Times New Roman"/>
              <a:cs typeface="Times New Roman"/>
            </a:endParaRPr>
          </a:p>
          <a:p>
            <a:pPr algn="ctr" marR="726440">
              <a:lnSpc>
                <a:spcPct val="100000"/>
              </a:lnSpc>
              <a:spcBef>
                <a:spcPts val="160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order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 </a:t>
            </a: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5">
                <a:latin typeface="Calibri"/>
                <a:cs typeface="Calibri"/>
              </a:rPr>
              <a:t> going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 </a:t>
            </a:r>
            <a:r>
              <a:rPr dirty="0" sz="1100" spc="-5">
                <a:latin typeface="Calibri"/>
                <a:cs typeface="Calibri"/>
              </a:rPr>
              <a:t>be</a:t>
            </a: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integrating 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over.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5"/>
              </a:spcBef>
            </a:pP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isn’t too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bad.</a:t>
            </a:r>
            <a:r>
              <a:rPr dirty="0" baseline="5050" sz="1650" spc="37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It’s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just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sphere,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however,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</a:t>
            </a:r>
            <a:r>
              <a:rPr dirty="0" baseline="5050" sz="1650">
                <a:latin typeface="Calibri"/>
                <a:cs typeface="Calibri"/>
              </a:rPr>
              <a:t> need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it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 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form</a:t>
            </a:r>
            <a:r>
              <a:rPr dirty="0" baseline="5050" sz="1650" spc="36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67945">
              <a:lnSpc>
                <a:spcPct val="100000"/>
              </a:lnSpc>
              <a:spcBef>
                <a:spcPts val="315"/>
              </a:spcBef>
            </a:pP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10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(just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468020" y="1323950"/>
            <a:ext cx="739775" cy="212090"/>
            <a:chOff x="3468020" y="1323950"/>
            <a:chExt cx="739775" cy="212090"/>
          </a:xfrm>
        </p:grpSpPr>
        <p:sp>
          <p:nvSpPr>
            <p:cNvPr id="3" name="object 3"/>
            <p:cNvSpPr/>
            <p:nvPr/>
          </p:nvSpPr>
          <p:spPr>
            <a:xfrm>
              <a:off x="3469210" y="1456567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30">
                  <a:moveTo>
                    <a:pt x="0" y="11378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3484689" y="1456567"/>
              <a:ext cx="37465" cy="79375"/>
            </a:xfrm>
            <a:custGeom>
              <a:avLst/>
              <a:gdLst/>
              <a:ahLst/>
              <a:cxnLst/>
              <a:rect l="l" t="t" r="r" b="b"/>
              <a:pathLst>
                <a:path w="37464" h="79375">
                  <a:moveTo>
                    <a:pt x="0" y="0"/>
                  </a:moveTo>
                  <a:lnTo>
                    <a:pt x="36909" y="788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521598" y="1327480"/>
              <a:ext cx="40640" cy="208279"/>
            </a:xfrm>
            <a:custGeom>
              <a:avLst/>
              <a:gdLst/>
              <a:ahLst/>
              <a:cxnLst/>
              <a:rect l="l" t="t" r="r" b="b"/>
              <a:pathLst>
                <a:path w="40639" h="208280">
                  <a:moveTo>
                    <a:pt x="0" y="207953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562080" y="1327481"/>
              <a:ext cx="645795" cy="0"/>
            </a:xfrm>
            <a:custGeom>
              <a:avLst/>
              <a:gdLst/>
              <a:ahLst/>
              <a:cxnLst/>
              <a:rect l="l" t="t" r="r" b="b"/>
              <a:pathLst>
                <a:path w="645795" h="0">
                  <a:moveTo>
                    <a:pt x="0" y="0"/>
                  </a:moveTo>
                  <a:lnTo>
                    <a:pt x="6457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468020" y="1323950"/>
              <a:ext cx="739775" cy="212090"/>
            </a:xfrm>
            <a:custGeom>
              <a:avLst/>
              <a:gdLst/>
              <a:ahLst/>
              <a:cxnLst/>
              <a:rect l="l" t="t" r="r" b="b"/>
              <a:pathLst>
                <a:path w="739775" h="212090">
                  <a:moveTo>
                    <a:pt x="57547" y="211484"/>
                  </a:moveTo>
                  <a:lnTo>
                    <a:pt x="50006" y="211484"/>
                  </a:lnTo>
                  <a:lnTo>
                    <a:pt x="12700" y="138112"/>
                  </a:lnTo>
                  <a:lnTo>
                    <a:pt x="2778" y="145959"/>
                  </a:lnTo>
                  <a:lnTo>
                    <a:pt x="0" y="142036"/>
                  </a:lnTo>
                  <a:lnTo>
                    <a:pt x="21034" y="127126"/>
                  </a:lnTo>
                  <a:lnTo>
                    <a:pt x="53578" y="193043"/>
                  </a:lnTo>
                  <a:lnTo>
                    <a:pt x="91281" y="0"/>
                  </a:lnTo>
                  <a:lnTo>
                    <a:pt x="739775" y="0"/>
                  </a:lnTo>
                  <a:lnTo>
                    <a:pt x="739775" y="7454"/>
                  </a:lnTo>
                  <a:lnTo>
                    <a:pt x="97234" y="7454"/>
                  </a:lnTo>
                  <a:lnTo>
                    <a:pt x="57547" y="21148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922521" y="884021"/>
            <a:ext cx="5905500" cy="21621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 marR="88900">
              <a:lnSpc>
                <a:spcPct val="11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right?)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function.</a:t>
            </a:r>
            <a:endParaRPr sz="1100">
              <a:latin typeface="Calibri"/>
              <a:cs typeface="Calibri"/>
            </a:endParaRPr>
          </a:p>
          <a:p>
            <a:pPr algn="ctr" marR="309880">
              <a:lnSpc>
                <a:spcPct val="100000"/>
              </a:lnSpc>
              <a:spcBef>
                <a:spcPts val="620"/>
              </a:spcBef>
              <a:tabLst>
                <a:tab pos="316865" algn="l"/>
              </a:tabLst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  <a:p>
            <a:pPr marL="63500" marR="55880">
              <a:lnSpc>
                <a:spcPct val="124100"/>
              </a:lnSpc>
              <a:spcBef>
                <a:spcPts val="1160"/>
              </a:spcBef>
            </a:pP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region </a:t>
            </a:r>
            <a:r>
              <a:rPr dirty="0" baseline="5050" sz="1650" i="1">
                <a:latin typeface="Calibri"/>
                <a:cs typeface="Calibri"/>
              </a:rPr>
              <a:t>D </a:t>
            </a:r>
            <a:r>
              <a:rPr dirty="0" baseline="5050" sz="1650" spc="-7">
                <a:latin typeface="Calibri"/>
                <a:cs typeface="Calibri"/>
              </a:rPr>
              <a:t>isn’t too bad </a:t>
            </a:r>
            <a:r>
              <a:rPr dirty="0" baseline="5050" sz="1650" spc="-15">
                <a:latin typeface="Calibri"/>
                <a:cs typeface="Calibri"/>
              </a:rPr>
              <a:t>in </a:t>
            </a:r>
            <a:r>
              <a:rPr dirty="0" baseline="5050" sz="1650" spc="-7">
                <a:latin typeface="Calibri"/>
                <a:cs typeface="Calibri"/>
              </a:rPr>
              <a:t>this </a:t>
            </a:r>
            <a:r>
              <a:rPr dirty="0" baseline="5050" sz="1650">
                <a:latin typeface="Calibri"/>
                <a:cs typeface="Calibri"/>
              </a:rPr>
              <a:t>case </a:t>
            </a:r>
            <a:r>
              <a:rPr dirty="0" baseline="5050" sz="1650" spc="-7">
                <a:latin typeface="Calibri"/>
                <a:cs typeface="Calibri"/>
              </a:rPr>
              <a:t>either.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take points,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baseline="5050" sz="1650" spc="-7">
                <a:latin typeface="Calibri"/>
                <a:cs typeface="Calibri"/>
              </a:rPr>
              <a:t>from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region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need to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sphere 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sphere that actually lies inside the cylinder given 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5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5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 also the region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region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</a:t>
            </a:r>
            <a:r>
              <a:rPr dirty="0" sz="1100" spc="220">
                <a:latin typeface="Calibri"/>
                <a:cs typeface="Calibri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3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5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0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reference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purposes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 trying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 of.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59895" y="7559091"/>
            <a:ext cx="174624" cy="162856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3105438" y="7965332"/>
            <a:ext cx="858519" cy="267970"/>
            <a:chOff x="3105438" y="7965332"/>
            <a:chExt cx="858519" cy="267970"/>
          </a:xfrm>
        </p:grpSpPr>
        <p:sp>
          <p:nvSpPr>
            <p:cNvPr id="11" name="object 11"/>
            <p:cNvSpPr/>
            <p:nvPr/>
          </p:nvSpPr>
          <p:spPr>
            <a:xfrm>
              <a:off x="3107024" y="8132739"/>
              <a:ext cx="15240" cy="13970"/>
            </a:xfrm>
            <a:custGeom>
              <a:avLst/>
              <a:gdLst/>
              <a:ahLst/>
              <a:cxnLst/>
              <a:rect l="l" t="t" r="r" b="b"/>
              <a:pathLst>
                <a:path w="15239" h="13970">
                  <a:moveTo>
                    <a:pt x="0" y="13649"/>
                  </a:moveTo>
                  <a:lnTo>
                    <a:pt x="150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122106" y="8132739"/>
              <a:ext cx="37465" cy="100330"/>
            </a:xfrm>
            <a:custGeom>
              <a:avLst/>
              <a:gdLst/>
              <a:ahLst/>
              <a:cxnLst/>
              <a:rect l="l" t="t" r="r" b="b"/>
              <a:pathLst>
                <a:path w="37464" h="100329">
                  <a:moveTo>
                    <a:pt x="0" y="0"/>
                  </a:moveTo>
                  <a:lnTo>
                    <a:pt x="36909" y="9996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159015" y="7968946"/>
              <a:ext cx="41275" cy="264160"/>
            </a:xfrm>
            <a:custGeom>
              <a:avLst/>
              <a:gdLst/>
              <a:ahLst/>
              <a:cxnLst/>
              <a:rect l="l" t="t" r="r" b="b"/>
              <a:pathLst>
                <a:path w="41275" h="264159">
                  <a:moveTo>
                    <a:pt x="0" y="263754"/>
                  </a:moveTo>
                  <a:lnTo>
                    <a:pt x="408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199894" y="7968946"/>
              <a:ext cx="763905" cy="0"/>
            </a:xfrm>
            <a:custGeom>
              <a:avLst/>
              <a:gdLst/>
              <a:ahLst/>
              <a:cxnLst/>
              <a:rect l="l" t="t" r="r" b="b"/>
              <a:pathLst>
                <a:path w="763904" h="0">
                  <a:moveTo>
                    <a:pt x="0" y="0"/>
                  </a:moveTo>
                  <a:lnTo>
                    <a:pt x="76358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105438" y="7965332"/>
              <a:ext cx="858519" cy="267970"/>
            </a:xfrm>
            <a:custGeom>
              <a:avLst/>
              <a:gdLst/>
              <a:ahLst/>
              <a:cxnLst/>
              <a:rect l="l" t="t" r="r" b="b"/>
              <a:pathLst>
                <a:path w="858520" h="267970">
                  <a:moveTo>
                    <a:pt x="57546" y="267367"/>
                  </a:moveTo>
                  <a:lnTo>
                    <a:pt x="50005" y="267367"/>
                  </a:lnTo>
                  <a:lnTo>
                    <a:pt x="12699" y="174632"/>
                  </a:lnTo>
                  <a:lnTo>
                    <a:pt x="3174" y="183062"/>
                  </a:lnTo>
                  <a:lnTo>
                    <a:pt x="0" y="179450"/>
                  </a:lnTo>
                  <a:lnTo>
                    <a:pt x="21034" y="160582"/>
                  </a:lnTo>
                  <a:lnTo>
                    <a:pt x="53577" y="244084"/>
                  </a:lnTo>
                  <a:lnTo>
                    <a:pt x="91281" y="0"/>
                  </a:lnTo>
                  <a:lnTo>
                    <a:pt x="858043" y="0"/>
                  </a:lnTo>
                  <a:lnTo>
                    <a:pt x="858043" y="7628"/>
                  </a:lnTo>
                  <a:lnTo>
                    <a:pt x="97630" y="7628"/>
                  </a:lnTo>
                  <a:lnTo>
                    <a:pt x="57546" y="26736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4125408" y="7977777"/>
            <a:ext cx="444500" cy="185420"/>
            <a:chOff x="4125408" y="7977777"/>
            <a:chExt cx="444500" cy="185420"/>
          </a:xfrm>
        </p:grpSpPr>
        <p:sp>
          <p:nvSpPr>
            <p:cNvPr id="17" name="object 17"/>
            <p:cNvSpPr/>
            <p:nvPr/>
          </p:nvSpPr>
          <p:spPr>
            <a:xfrm>
              <a:off x="4126598" y="8094199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634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142076" y="8094199"/>
              <a:ext cx="37465" cy="69215"/>
            </a:xfrm>
            <a:custGeom>
              <a:avLst/>
              <a:gdLst/>
              <a:ahLst/>
              <a:cxnLst/>
              <a:rect l="l" t="t" r="r" b="b"/>
              <a:pathLst>
                <a:path w="37464" h="69215">
                  <a:moveTo>
                    <a:pt x="0" y="0"/>
                  </a:moveTo>
                  <a:lnTo>
                    <a:pt x="36909" y="6864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4178986" y="7981390"/>
              <a:ext cx="40640" cy="181610"/>
            </a:xfrm>
            <a:custGeom>
              <a:avLst/>
              <a:gdLst/>
              <a:ahLst/>
              <a:cxnLst/>
              <a:rect l="l" t="t" r="r" b="b"/>
              <a:pathLst>
                <a:path w="40639" h="181609">
                  <a:moveTo>
                    <a:pt x="0" y="181456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4219468" y="7981390"/>
              <a:ext cx="350520" cy="0"/>
            </a:xfrm>
            <a:custGeom>
              <a:avLst/>
              <a:gdLst/>
              <a:ahLst/>
              <a:cxnLst/>
              <a:rect l="l" t="t" r="r" b="b"/>
              <a:pathLst>
                <a:path w="350520" h="0">
                  <a:moveTo>
                    <a:pt x="0" y="0"/>
                  </a:moveTo>
                  <a:lnTo>
                    <a:pt x="3500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125408" y="7977777"/>
              <a:ext cx="444500" cy="185420"/>
            </a:xfrm>
            <a:custGeom>
              <a:avLst/>
              <a:gdLst/>
              <a:ahLst/>
              <a:cxnLst/>
              <a:rect l="l" t="t" r="r" b="b"/>
              <a:pathLst>
                <a:path w="444500" h="185420">
                  <a:moveTo>
                    <a:pt x="57547" y="185070"/>
                  </a:moveTo>
                  <a:lnTo>
                    <a:pt x="50006" y="185070"/>
                  </a:lnTo>
                  <a:lnTo>
                    <a:pt x="12700" y="121640"/>
                  </a:lnTo>
                  <a:lnTo>
                    <a:pt x="2381" y="128464"/>
                  </a:lnTo>
                  <a:lnTo>
                    <a:pt x="0" y="124049"/>
                  </a:lnTo>
                  <a:lnTo>
                    <a:pt x="21034" y="111202"/>
                  </a:lnTo>
                  <a:lnTo>
                    <a:pt x="53578" y="169012"/>
                  </a:lnTo>
                  <a:lnTo>
                    <a:pt x="91281" y="0"/>
                  </a:lnTo>
                  <a:lnTo>
                    <a:pt x="444103" y="0"/>
                  </a:lnTo>
                  <a:lnTo>
                    <a:pt x="444103" y="7628"/>
                  </a:lnTo>
                  <a:lnTo>
                    <a:pt x="96838" y="7628"/>
                  </a:lnTo>
                  <a:lnTo>
                    <a:pt x="57547" y="18507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 txBox="1"/>
          <p:nvPr/>
        </p:nvSpPr>
        <p:spPr>
          <a:xfrm>
            <a:off x="922503" y="6560049"/>
            <a:ext cx="5860415" cy="20612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 the</a:t>
            </a:r>
            <a:r>
              <a:rPr dirty="0" sz="1100" spc="-5">
                <a:latin typeface="Calibri"/>
                <a:cs typeface="Calibri"/>
              </a:rPr>
              <a:t> 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volume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cylinder </a:t>
            </a:r>
            <a:r>
              <a:rPr dirty="0" sz="1100">
                <a:latin typeface="Calibri"/>
                <a:cs typeface="Calibri"/>
              </a:rPr>
              <a:t>with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cap that </a:t>
            </a:r>
            <a:r>
              <a:rPr dirty="0" sz="1100">
                <a:latin typeface="Calibri"/>
                <a:cs typeface="Calibri"/>
              </a:rPr>
              <a:t>comes</a:t>
            </a:r>
            <a:r>
              <a:rPr dirty="0" sz="1100" spc="-5">
                <a:latin typeface="Calibri"/>
                <a:cs typeface="Calibri"/>
              </a:rPr>
              <a:t> 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63500" marR="558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definitely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(in polar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region,</a:t>
            </a:r>
            <a:endParaRPr sz="1100">
              <a:latin typeface="Calibri"/>
              <a:cs typeface="Calibri"/>
            </a:endParaRPr>
          </a:p>
          <a:p>
            <a:pPr algn="ctr" marR="267335">
              <a:lnSpc>
                <a:spcPts val="1465"/>
              </a:lnSpc>
            </a:pP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9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-35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  <a:p>
            <a:pPr algn="ctr" marR="252729">
              <a:lnSpc>
                <a:spcPct val="100000"/>
              </a:lnSpc>
              <a:spcBef>
                <a:spcPts val="645"/>
              </a:spcBef>
              <a:tabLst>
                <a:tab pos="543560" algn="l"/>
              </a:tabLst>
            </a:pP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3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25">
                <a:latin typeface="Times New Roman"/>
                <a:cs typeface="Times New Roman"/>
              </a:rPr>
              <a:t>	5</a:t>
            </a:r>
            <a:endParaRPr sz="11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20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well.</a:t>
            </a:r>
            <a:endParaRPr sz="1100">
              <a:latin typeface="Calibri"/>
              <a:cs typeface="Calibri"/>
            </a:endParaRPr>
          </a:p>
          <a:p>
            <a:pPr algn="ctr" marR="265430">
              <a:lnSpc>
                <a:spcPct val="100000"/>
              </a:lnSpc>
              <a:tabLst>
                <a:tab pos="316865" algn="l"/>
                <a:tab pos="1337310" algn="l"/>
              </a:tabLst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17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200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192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 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914400" y="914400"/>
            <a:ext cx="5943600" cy="7724140"/>
            <a:chOff x="914400" y="914400"/>
            <a:chExt cx="5943600" cy="7724140"/>
          </a:xfrm>
        </p:grpSpPr>
        <p:sp>
          <p:nvSpPr>
            <p:cNvPr id="24" name="object 24"/>
            <p:cNvSpPr/>
            <p:nvPr/>
          </p:nvSpPr>
          <p:spPr>
            <a:xfrm>
              <a:off x="914400" y="914399"/>
              <a:ext cx="5943600" cy="7724140"/>
            </a:xfrm>
            <a:custGeom>
              <a:avLst/>
              <a:gdLst/>
              <a:ahLst/>
              <a:cxnLst/>
              <a:rect l="l" t="t" r="r" b="b"/>
              <a:pathLst>
                <a:path w="5943600" h="772414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7717536"/>
                  </a:lnTo>
                  <a:lnTo>
                    <a:pt x="6096" y="7717536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7717536"/>
                  </a:lnTo>
                  <a:lnTo>
                    <a:pt x="0" y="7723632"/>
                  </a:lnTo>
                  <a:lnTo>
                    <a:pt x="6096" y="7723632"/>
                  </a:lnTo>
                  <a:lnTo>
                    <a:pt x="5937504" y="7723632"/>
                  </a:lnTo>
                  <a:lnTo>
                    <a:pt x="5943600" y="7723632"/>
                  </a:lnTo>
                  <a:lnTo>
                    <a:pt x="5943600" y="7717536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5" name="object 2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11739" y="3545104"/>
              <a:ext cx="1876425" cy="267652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74680" y="3297454"/>
              <a:ext cx="2609837" cy="304799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318557" y="952096"/>
            <a:ext cx="739775" cy="214629"/>
            <a:chOff x="3318557" y="952096"/>
            <a:chExt cx="739775" cy="214629"/>
          </a:xfrm>
        </p:grpSpPr>
        <p:sp>
          <p:nvSpPr>
            <p:cNvPr id="3" name="object 3"/>
            <p:cNvSpPr/>
            <p:nvPr/>
          </p:nvSpPr>
          <p:spPr>
            <a:xfrm>
              <a:off x="3319747" y="1086350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5">
                  <a:moveTo>
                    <a:pt x="0" y="11518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3335226" y="1086350"/>
              <a:ext cx="37465" cy="80010"/>
            </a:xfrm>
            <a:custGeom>
              <a:avLst/>
              <a:gdLst/>
              <a:ahLst/>
              <a:cxnLst/>
              <a:rect l="l" t="t" r="r" b="b"/>
              <a:pathLst>
                <a:path w="37464" h="80009">
                  <a:moveTo>
                    <a:pt x="0" y="0"/>
                  </a:moveTo>
                  <a:lnTo>
                    <a:pt x="36909" y="7983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372135" y="955671"/>
              <a:ext cx="40640" cy="210820"/>
            </a:xfrm>
            <a:custGeom>
              <a:avLst/>
              <a:gdLst/>
              <a:ahLst/>
              <a:cxnLst/>
              <a:rect l="l" t="t" r="r" b="b"/>
              <a:pathLst>
                <a:path w="40639" h="210819">
                  <a:moveTo>
                    <a:pt x="0" y="210516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412617" y="955671"/>
              <a:ext cx="645795" cy="0"/>
            </a:xfrm>
            <a:custGeom>
              <a:avLst/>
              <a:gdLst/>
              <a:ahLst/>
              <a:cxnLst/>
              <a:rect l="l" t="t" r="r" b="b"/>
              <a:pathLst>
                <a:path w="645795" h="0">
                  <a:moveTo>
                    <a:pt x="0" y="0"/>
                  </a:moveTo>
                  <a:lnTo>
                    <a:pt x="6457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318557" y="952096"/>
              <a:ext cx="739775" cy="214629"/>
            </a:xfrm>
            <a:custGeom>
              <a:avLst/>
              <a:gdLst/>
              <a:ahLst/>
              <a:cxnLst/>
              <a:rect l="l" t="t" r="r" b="b"/>
              <a:pathLst>
                <a:path w="739775" h="214630">
                  <a:moveTo>
                    <a:pt x="57547" y="214091"/>
                  </a:moveTo>
                  <a:lnTo>
                    <a:pt x="50006" y="214091"/>
                  </a:lnTo>
                  <a:lnTo>
                    <a:pt x="12700" y="139815"/>
                  </a:lnTo>
                  <a:lnTo>
                    <a:pt x="2778" y="147758"/>
                  </a:lnTo>
                  <a:lnTo>
                    <a:pt x="0" y="143786"/>
                  </a:lnTo>
                  <a:lnTo>
                    <a:pt x="21034" y="128693"/>
                  </a:lnTo>
                  <a:lnTo>
                    <a:pt x="53578" y="195423"/>
                  </a:lnTo>
                  <a:lnTo>
                    <a:pt x="91281" y="0"/>
                  </a:lnTo>
                  <a:lnTo>
                    <a:pt x="739775" y="0"/>
                  </a:lnTo>
                  <a:lnTo>
                    <a:pt x="739775" y="7546"/>
                  </a:lnTo>
                  <a:lnTo>
                    <a:pt x="97234" y="7546"/>
                  </a:lnTo>
                  <a:lnTo>
                    <a:pt x="57547" y="21409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3734880" y="1413644"/>
            <a:ext cx="444500" cy="183515"/>
            <a:chOff x="3734880" y="1413644"/>
            <a:chExt cx="444500" cy="183515"/>
          </a:xfrm>
        </p:grpSpPr>
        <p:sp>
          <p:nvSpPr>
            <p:cNvPr id="9" name="object 9"/>
            <p:cNvSpPr/>
            <p:nvPr/>
          </p:nvSpPr>
          <p:spPr>
            <a:xfrm>
              <a:off x="3736070" y="1528832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532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751548" y="1528832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4">
                  <a:moveTo>
                    <a:pt x="0" y="0"/>
                  </a:moveTo>
                  <a:lnTo>
                    <a:pt x="36909" y="6792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788458" y="1417219"/>
              <a:ext cx="40640" cy="179705"/>
            </a:xfrm>
            <a:custGeom>
              <a:avLst/>
              <a:gdLst/>
              <a:ahLst/>
              <a:cxnLst/>
              <a:rect l="l" t="t" r="r" b="b"/>
              <a:pathLst>
                <a:path w="40639" h="179705">
                  <a:moveTo>
                    <a:pt x="0" y="179535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828939" y="1417219"/>
              <a:ext cx="350520" cy="0"/>
            </a:xfrm>
            <a:custGeom>
              <a:avLst/>
              <a:gdLst/>
              <a:ahLst/>
              <a:cxnLst/>
              <a:rect l="l" t="t" r="r" b="b"/>
              <a:pathLst>
                <a:path w="350520" h="0">
                  <a:moveTo>
                    <a:pt x="0" y="0"/>
                  </a:moveTo>
                  <a:lnTo>
                    <a:pt x="3500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734880" y="1413644"/>
              <a:ext cx="444500" cy="183515"/>
            </a:xfrm>
            <a:custGeom>
              <a:avLst/>
              <a:gdLst/>
              <a:ahLst/>
              <a:cxnLst/>
              <a:rect l="l" t="t" r="r" b="b"/>
              <a:pathLst>
                <a:path w="444500" h="183515">
                  <a:moveTo>
                    <a:pt x="57546" y="183109"/>
                  </a:moveTo>
                  <a:lnTo>
                    <a:pt x="50006" y="183109"/>
                  </a:lnTo>
                  <a:lnTo>
                    <a:pt x="12700" y="120351"/>
                  </a:lnTo>
                  <a:lnTo>
                    <a:pt x="2381" y="127104"/>
                  </a:lnTo>
                  <a:lnTo>
                    <a:pt x="0" y="122735"/>
                  </a:lnTo>
                  <a:lnTo>
                    <a:pt x="21034" y="110024"/>
                  </a:lnTo>
                  <a:lnTo>
                    <a:pt x="53578" y="167221"/>
                  </a:lnTo>
                  <a:lnTo>
                    <a:pt x="91281" y="0"/>
                  </a:lnTo>
                  <a:lnTo>
                    <a:pt x="444103" y="0"/>
                  </a:lnTo>
                  <a:lnTo>
                    <a:pt x="444103" y="7546"/>
                  </a:lnTo>
                  <a:lnTo>
                    <a:pt x="96837" y="7546"/>
                  </a:lnTo>
                  <a:lnTo>
                    <a:pt x="57546" y="18310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34063" y="1381073"/>
            <a:ext cx="100805" cy="93739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3544778" y="2065452"/>
            <a:ext cx="81280" cy="0"/>
          </a:xfrm>
          <a:custGeom>
            <a:avLst/>
            <a:gdLst/>
            <a:ahLst/>
            <a:cxnLst/>
            <a:rect l="l" t="t" r="r" b="b"/>
            <a:pathLst>
              <a:path w="81279" h="0">
                <a:moveTo>
                  <a:pt x="0" y="0"/>
                </a:moveTo>
                <a:lnTo>
                  <a:pt x="80962" y="0"/>
                </a:lnTo>
              </a:path>
            </a:pathLst>
          </a:custGeom>
          <a:ln w="754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3647173" y="1869246"/>
            <a:ext cx="472440" cy="3143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408940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192280" y="1810051"/>
            <a:ext cx="122555" cy="462280"/>
            <a:chOff x="4192280" y="1810051"/>
            <a:chExt cx="122555" cy="462280"/>
          </a:xfrm>
        </p:grpSpPr>
        <p:sp>
          <p:nvSpPr>
            <p:cNvPr id="18" name="object 18"/>
            <p:cNvSpPr/>
            <p:nvPr/>
          </p:nvSpPr>
          <p:spPr>
            <a:xfrm>
              <a:off x="4196050" y="1858907"/>
              <a:ext cx="0" cy="413384"/>
            </a:xfrm>
            <a:custGeom>
              <a:avLst/>
              <a:gdLst/>
              <a:ahLst/>
              <a:cxnLst/>
              <a:rect l="l" t="t" r="r" b="b"/>
              <a:pathLst>
                <a:path w="0" h="413385">
                  <a:moveTo>
                    <a:pt x="0" y="0"/>
                  </a:moveTo>
                  <a:lnTo>
                    <a:pt x="0" y="413089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13910" y="1810051"/>
              <a:ext cx="100806" cy="93739"/>
            </a:xfrm>
            <a:prstGeom prst="rect">
              <a:avLst/>
            </a:prstGeom>
          </p:spPr>
        </p:pic>
      </p:grpSp>
      <p:sp>
        <p:nvSpPr>
          <p:cNvPr id="20" name="object 20"/>
          <p:cNvSpPr/>
          <p:nvPr/>
        </p:nvSpPr>
        <p:spPr>
          <a:xfrm>
            <a:off x="3440004" y="2601673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 h="0">
                <a:moveTo>
                  <a:pt x="0" y="0"/>
                </a:moveTo>
                <a:lnTo>
                  <a:pt x="150018" y="0"/>
                </a:lnTo>
              </a:path>
            </a:pathLst>
          </a:custGeom>
          <a:ln w="754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3589625" y="1365991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509059" y="1564593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269470" y="1794969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87291" y="1934387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116673" y="1819359"/>
            <a:ext cx="57150" cy="27305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211525" y="2177872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547157" y="1842233"/>
            <a:ext cx="8890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549536" y="2057518"/>
            <a:ext cx="8890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309035" y="1323097"/>
            <a:ext cx="106045" cy="1371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70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355224" y="1930119"/>
            <a:ext cx="168275" cy="2184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10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407455" y="2370219"/>
            <a:ext cx="402590" cy="2184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sz="1200" spc="-5">
                <a:latin typeface="Times New Roman"/>
                <a:cs typeface="Times New Roman"/>
              </a:rPr>
              <a:t>19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34722" sz="1800" spc="-7" i="1">
                <a:latin typeface="Times New Roman"/>
                <a:cs typeface="Times New Roman"/>
              </a:rPr>
              <a:t>d</a:t>
            </a:r>
            <a:r>
              <a:rPr dirty="0" baseline="-33333" sz="1875" spc="-44">
                <a:latin typeface="Symbol"/>
                <a:cs typeface="Symbol"/>
              </a:rPr>
              <a:t></a:t>
            </a:r>
            <a:endParaRPr baseline="-33333" sz="1875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389200" y="955681"/>
            <a:ext cx="902969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dA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635658" y="1408991"/>
            <a:ext cx="927735" cy="2184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5" i="1">
                <a:latin typeface="Times New Roman"/>
                <a:cs typeface="Times New Roman"/>
              </a:rPr>
              <a:t>  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200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dr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025263" y="1417621"/>
            <a:ext cx="28511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baseline="18518" sz="1800" spc="-1245">
                <a:latin typeface="Symbol"/>
                <a:cs typeface="Symbol"/>
              </a:rPr>
              <a:t></a:t>
            </a:r>
            <a:r>
              <a:rPr dirty="0" sz="120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141943" y="1519303"/>
            <a:ext cx="226060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200" spc="45">
                <a:latin typeface="Symbol"/>
                <a:cs typeface="Symbol"/>
              </a:rPr>
              <a:t></a:t>
            </a:r>
            <a:r>
              <a:rPr dirty="0" baseline="-11904" sz="1050" spc="67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141943" y="1702023"/>
            <a:ext cx="298450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-37037" sz="1800">
                <a:latin typeface="Symbol"/>
                <a:cs typeface="Symbol"/>
              </a:rPr>
              <a:t></a:t>
            </a:r>
            <a:r>
              <a:rPr dirty="0" baseline="-37037" sz="1800" spc="-82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025263" y="1937955"/>
            <a:ext cx="98742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  <a:tabLst>
                <a:tab pos="412115" algn="l"/>
                <a:tab pos="679450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baseline="-30092" sz="1800">
                <a:latin typeface="Symbol"/>
                <a:cs typeface="Symbol"/>
              </a:rPr>
              <a:t></a:t>
            </a:r>
            <a:r>
              <a:rPr dirty="0" baseline="-30092" sz="18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141941" y="2025646"/>
            <a:ext cx="298450" cy="477520"/>
          </a:xfrm>
          <a:prstGeom prst="rect">
            <a:avLst/>
          </a:prstGeom>
        </p:spPr>
        <p:txBody>
          <a:bodyPr wrap="square" lIns="0" tIns="110489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869"/>
              </a:spcBef>
            </a:pPr>
            <a:r>
              <a:rPr dirty="0" sz="1200" spc="45">
                <a:latin typeface="Symbol"/>
                <a:cs typeface="Symbol"/>
              </a:rPr>
              <a:t></a:t>
            </a:r>
            <a:r>
              <a:rPr dirty="0" baseline="-11904" sz="1050" spc="67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  <a:p>
            <a:pPr marL="167005">
              <a:lnSpc>
                <a:spcPct val="100000"/>
              </a:lnSpc>
              <a:spcBef>
                <a:spcPts val="5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025263" y="2409431"/>
            <a:ext cx="28511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-23148" sz="1800" spc="-7">
                <a:latin typeface="Symbol"/>
                <a:cs typeface="Symbol"/>
              </a:rPr>
              <a:t></a:t>
            </a:r>
            <a:r>
              <a:rPr dirty="0" baseline="-23148" sz="1800" spc="-60">
                <a:latin typeface="Times New Roman"/>
                <a:cs typeface="Times New Roman"/>
              </a:rPr>
              <a:t> </a:t>
            </a:r>
            <a:r>
              <a:rPr dirty="0" sz="1200" spc="-830">
                <a:latin typeface="Symbol"/>
                <a:cs typeface="Symbol"/>
              </a:rPr>
              <a:t></a:t>
            </a:r>
            <a:r>
              <a:rPr dirty="0" baseline="-30092" sz="1800">
                <a:latin typeface="Symbol"/>
                <a:cs typeface="Symbol"/>
              </a:rPr>
              <a:t></a:t>
            </a:r>
            <a:endParaRPr baseline="-30092" sz="18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012563" y="2556216"/>
            <a:ext cx="593725" cy="692150"/>
          </a:xfrm>
          <a:prstGeom prst="rect">
            <a:avLst/>
          </a:prstGeom>
        </p:spPr>
        <p:txBody>
          <a:bodyPr wrap="square" lIns="0" tIns="50165" rIns="0" bIns="0" rtlCol="0" vert="horz">
            <a:spAutoFit/>
          </a:bodyPr>
          <a:lstStyle/>
          <a:p>
            <a:pPr marL="154305">
              <a:lnSpc>
                <a:spcPct val="100000"/>
              </a:lnSpc>
              <a:spcBef>
                <a:spcPts val="395"/>
              </a:spcBef>
              <a:tabLst>
                <a:tab pos="466090" algn="l"/>
              </a:tabLst>
            </a:pPr>
            <a:r>
              <a:rPr dirty="0" sz="1200" spc="45">
                <a:latin typeface="Symbol"/>
                <a:cs typeface="Symbol"/>
              </a:rPr>
              <a:t></a:t>
            </a:r>
            <a:r>
              <a:rPr dirty="0" baseline="-11904" sz="1050" spc="67">
                <a:latin typeface="Times New Roman"/>
                <a:cs typeface="Times New Roman"/>
              </a:rPr>
              <a:t>0	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325"/>
              </a:spcBef>
            </a:pP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u="sng" sz="1200" spc="-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38</a:t>
            </a:r>
            <a:r>
              <a:rPr dirty="0" u="sng" sz="1250" spc="-3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  <a:p>
            <a:pPr algn="ctr" marR="2540">
              <a:lnSpc>
                <a:spcPct val="100000"/>
              </a:lnSpc>
              <a:spcBef>
                <a:spcPts val="245"/>
              </a:spcBef>
            </a:pP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875246" y="934223"/>
            <a:ext cx="449580" cy="381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2060"/>
              </a:lnSpc>
              <a:spcBef>
                <a:spcPts val="100"/>
              </a:spcBef>
            </a:pPr>
            <a:r>
              <a:rPr dirty="0" baseline="20833" sz="1800" spc="-7" i="1">
                <a:latin typeface="Times New Roman"/>
                <a:cs typeface="Times New Roman"/>
              </a:rPr>
              <a:t>V</a:t>
            </a:r>
            <a:r>
              <a:rPr dirty="0" baseline="20833" sz="1800" spc="157" i="1">
                <a:latin typeface="Times New Roman"/>
                <a:cs typeface="Times New Roman"/>
              </a:rPr>
              <a:t> </a:t>
            </a:r>
            <a:r>
              <a:rPr dirty="0" baseline="20833" sz="1800" spc="-7">
                <a:latin typeface="Symbol"/>
                <a:cs typeface="Symbol"/>
              </a:rPr>
              <a:t></a:t>
            </a:r>
            <a:r>
              <a:rPr dirty="0" baseline="20833" sz="1800" spc="-44">
                <a:latin typeface="Times New Roman"/>
                <a:cs typeface="Times New Roman"/>
              </a:rPr>
              <a:t> </a:t>
            </a:r>
            <a:r>
              <a:rPr dirty="0" sz="1800" spc="-4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algn="r" marR="52069">
              <a:lnSpc>
                <a:spcPts val="740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439993" y="1395771"/>
            <a:ext cx="75565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914400" y="914399"/>
            <a:ext cx="5943600" cy="2327275"/>
          </a:xfrm>
          <a:custGeom>
            <a:avLst/>
            <a:gdLst/>
            <a:ahLst/>
            <a:cxnLst/>
            <a:rect l="l" t="t" r="r" b="b"/>
            <a:pathLst>
              <a:path w="5943600" h="232727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2321052"/>
                </a:lnTo>
                <a:lnTo>
                  <a:pt x="6096" y="232105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2321052"/>
                </a:lnTo>
                <a:lnTo>
                  <a:pt x="0" y="2327148"/>
                </a:lnTo>
                <a:lnTo>
                  <a:pt x="6096" y="2327148"/>
                </a:lnTo>
                <a:lnTo>
                  <a:pt x="5937504" y="2327148"/>
                </a:lnTo>
                <a:lnTo>
                  <a:pt x="5943600" y="2327148"/>
                </a:lnTo>
                <a:lnTo>
                  <a:pt x="5943600" y="232105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917447" y="3796284"/>
            <a:ext cx="5937885" cy="520446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15875" rIns="0" bIns="0" rtlCol="0" vert="horz">
            <a:spAutoFit/>
          </a:bodyPr>
          <a:lstStyle/>
          <a:p>
            <a:pPr marL="67945">
              <a:lnSpc>
                <a:spcPct val="100000"/>
              </a:lnSpc>
              <a:spcBef>
                <a:spcPts val="125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4</a:t>
            </a:r>
            <a:r>
              <a:rPr dirty="0" sz="1200" spc="32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inside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  </a:t>
            </a:r>
            <a:r>
              <a:rPr dirty="0" sz="1100" spc="-5">
                <a:latin typeface="Calibri"/>
                <a:cs typeface="Calibri"/>
              </a:rPr>
              <a:t>and below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16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example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950">
              <a:latin typeface="Calibri"/>
              <a:cs typeface="Calibri"/>
            </a:endParaRPr>
          </a:p>
          <a:p>
            <a:pPr marL="68580">
              <a:lnSpc>
                <a:spcPts val="1270"/>
              </a:lnSpc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standard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work.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formula</a:t>
            </a:r>
            <a:endParaRPr sz="1100">
              <a:latin typeface="Calibri"/>
              <a:cs typeface="Calibri"/>
            </a:endParaRPr>
          </a:p>
          <a:p>
            <a:pPr algn="ctr" marR="321945">
              <a:lnSpc>
                <a:spcPts val="211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21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-10802" sz="2700" spc="-67">
                <a:latin typeface="Symbol"/>
                <a:cs typeface="Symbol"/>
              </a:rPr>
              <a:t>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dA</a:t>
            </a:r>
            <a:endParaRPr baseline="4629" sz="1800">
              <a:latin typeface="Times New Roman"/>
              <a:cs typeface="Times New Roman"/>
            </a:endParaRPr>
          </a:p>
          <a:p>
            <a:pPr algn="ctr" marR="726440">
              <a:lnSpc>
                <a:spcPts val="775"/>
              </a:lnSpc>
              <a:spcBef>
                <a:spcPts val="155"/>
              </a:spcBef>
            </a:pPr>
            <a:r>
              <a:rPr dirty="0" sz="700" spc="-10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  <a:p>
            <a:pPr marL="67945" marR="359410">
              <a:lnSpc>
                <a:spcPts val="1770"/>
              </a:lnSpc>
              <a:spcBef>
                <a:spcPts val="125"/>
              </a:spcBef>
            </a:pPr>
            <a:r>
              <a:rPr dirty="0" baseline="5050" sz="1650" spc="-7">
                <a:latin typeface="Calibri"/>
                <a:cs typeface="Calibri"/>
              </a:rPr>
              <a:t>finds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volume under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we’re actually after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volume that is </a:t>
            </a:r>
            <a:r>
              <a:rPr dirty="0" baseline="5050" sz="1650">
                <a:latin typeface="Calibri"/>
                <a:cs typeface="Calibri"/>
              </a:rPr>
              <a:t>above a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might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 that</a:t>
            </a:r>
            <a:endParaRPr sz="1100">
              <a:latin typeface="Calibri"/>
              <a:cs typeface="Calibri"/>
            </a:endParaRPr>
          </a:p>
          <a:p>
            <a:pPr algn="ctr" marR="321945">
              <a:lnSpc>
                <a:spcPts val="1820"/>
              </a:lnSpc>
            </a:pP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-75">
                <a:latin typeface="Symbol"/>
                <a:cs typeface="Symbol"/>
              </a:rPr>
              <a:t></a:t>
            </a:r>
            <a:r>
              <a:rPr dirty="0" baseline="-13888" sz="2700" spc="75">
                <a:latin typeface="Symbol"/>
                <a:cs typeface="Symbol"/>
              </a:rPr>
              <a:t></a:t>
            </a:r>
            <a:r>
              <a:rPr dirty="0" sz="1200" spc="-5">
                <a:latin typeface="Times New Roman"/>
                <a:cs typeface="Times New Roman"/>
              </a:rPr>
              <a:t>16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dA</a:t>
            </a:r>
            <a:endParaRPr sz="1200">
              <a:latin typeface="Times New Roman"/>
              <a:cs typeface="Times New Roman"/>
            </a:endParaRPr>
          </a:p>
          <a:p>
            <a:pPr algn="ctr" marR="397510">
              <a:lnSpc>
                <a:spcPct val="100000"/>
              </a:lnSpc>
              <a:spcBef>
                <a:spcPts val="245"/>
              </a:spcBef>
            </a:pPr>
            <a:r>
              <a:rPr dirty="0" sz="700" spc="-10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pic>
        <p:nvPicPr>
          <p:cNvPr id="45" name="object 4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00699" y="4922853"/>
            <a:ext cx="2057400" cy="2400300"/>
          </a:xfrm>
          <a:prstGeom prst="rect">
            <a:avLst/>
          </a:prstGeom>
        </p:spPr>
      </p:pic>
      <p:pic>
        <p:nvPicPr>
          <p:cNvPr id="46" name="object 4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90469" y="4637103"/>
            <a:ext cx="2609850" cy="27717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2021-10-13T13:26:12Z</dcterms:created>
  <dcterms:modified xsi:type="dcterms:W3CDTF">2021-10-13T13:26:12Z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2021-05-06T00:00:00Z</vt:filetime>
  </property>
  <property fmtid="{D5CDD505-2E9C-101B-9397-08002B2CF9AE}" pid="3" name="LastSaved">
    <vt:filetime>2021-10-13T00:00:00Z</vt:filetime>
  </property>
</Properties>
</file>